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 id="278" r:id="rId26"/>
    <p:sldId id="281" r:id="rId27"/>
    <p:sldId id="282" r:id="rId28"/>
    <p:sldId id="283" r:id="rId29"/>
    <p:sldId id="284" r:id="rId30"/>
    <p:sldId id="285" r:id="rId31"/>
    <p:sldId id="286" r:id="rId32"/>
    <p:sldId id="287" r:id="rId33"/>
    <p:sldId id="28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60"/>
    <p:restoredTop sz="95928"/>
  </p:normalViewPr>
  <p:slideViewPr>
    <p:cSldViewPr snapToGrid="0" snapToObjects="1">
      <p:cViewPr varScale="1">
        <p:scale>
          <a:sx n="109" d="100"/>
          <a:sy n="109" d="100"/>
        </p:scale>
        <p:origin x="200"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GB"/>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5/31/22</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5/31/22</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5/31/22</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5/31/22</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5/31/22</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5/31/22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5/31/22</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GB"/>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5/31/22</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5/31/22</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F4C20-394E-9FFF-5E51-EA7FDFFD2304}"/>
              </a:ext>
            </a:extLst>
          </p:cNvPr>
          <p:cNvSpPr>
            <a:spLocks noGrp="1"/>
          </p:cNvSpPr>
          <p:nvPr>
            <p:ph type="ctrTitle"/>
          </p:nvPr>
        </p:nvSpPr>
        <p:spPr>
          <a:xfrm>
            <a:off x="1759236" y="1629147"/>
            <a:ext cx="8679915" cy="1322587"/>
          </a:xfrm>
        </p:spPr>
        <p:txBody>
          <a:bodyPr/>
          <a:lstStyle/>
          <a:p>
            <a:r>
              <a:rPr lang="en-US" dirty="0"/>
              <a:t>EDA ANALYSIS</a:t>
            </a:r>
          </a:p>
        </p:txBody>
      </p:sp>
      <p:sp>
        <p:nvSpPr>
          <p:cNvPr id="3" name="Subtitle 2">
            <a:extLst>
              <a:ext uri="{FF2B5EF4-FFF2-40B4-BE49-F238E27FC236}">
                <a16:creationId xmlns:a16="http://schemas.microsoft.com/office/drawing/2014/main" id="{39C12E6F-8DED-9235-E99F-94D097CFA89C}"/>
              </a:ext>
            </a:extLst>
          </p:cNvPr>
          <p:cNvSpPr>
            <a:spLocks noGrp="1"/>
          </p:cNvSpPr>
          <p:nvPr>
            <p:ph type="subTitle" idx="1"/>
          </p:nvPr>
        </p:nvSpPr>
        <p:spPr/>
        <p:txBody>
          <a:bodyPr/>
          <a:lstStyle/>
          <a:p>
            <a:r>
              <a:rPr lang="en-IN" dirty="0"/>
              <a:t>Getting a brief understanding of how a bank operates when it comes to giving out credit. Understand the parameters used while making a decision for Approving or Rejecting a loan application.</a:t>
            </a:r>
            <a:endParaRPr lang="en-US" dirty="0"/>
          </a:p>
        </p:txBody>
      </p:sp>
    </p:spTree>
    <p:extLst>
      <p:ext uri="{BB962C8B-B14F-4D97-AF65-F5344CB8AC3E}">
        <p14:creationId xmlns:p14="http://schemas.microsoft.com/office/powerpoint/2010/main" val="1249171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3CB6C-2B99-2B76-B235-698F67AE037C}"/>
              </a:ext>
            </a:extLst>
          </p:cNvPr>
          <p:cNvSpPr>
            <a:spLocks noGrp="1"/>
          </p:cNvSpPr>
          <p:nvPr>
            <p:ph type="title"/>
          </p:nvPr>
        </p:nvSpPr>
        <p:spPr/>
        <p:txBody>
          <a:bodyPr/>
          <a:lstStyle/>
          <a:p>
            <a:r>
              <a:rPr lang="en-US" dirty="0"/>
              <a:t>Column without outliers</a:t>
            </a:r>
          </a:p>
        </p:txBody>
      </p:sp>
      <p:sp>
        <p:nvSpPr>
          <p:cNvPr id="3" name="Content Placeholder 2">
            <a:extLst>
              <a:ext uri="{FF2B5EF4-FFF2-40B4-BE49-F238E27FC236}">
                <a16:creationId xmlns:a16="http://schemas.microsoft.com/office/drawing/2014/main" id="{9B9E7C77-43D2-B65E-317B-0EAABD3B7FD6}"/>
              </a:ext>
            </a:extLst>
          </p:cNvPr>
          <p:cNvSpPr>
            <a:spLocks noGrp="1"/>
          </p:cNvSpPr>
          <p:nvPr>
            <p:ph idx="1"/>
          </p:nvPr>
        </p:nvSpPr>
        <p:spPr>
          <a:xfrm>
            <a:off x="5118447" y="803186"/>
            <a:ext cx="6281873" cy="2625814"/>
          </a:xfrm>
        </p:spPr>
        <p:txBody>
          <a:bodyPr/>
          <a:lstStyle/>
          <a:p>
            <a:r>
              <a:rPr lang="en-US" dirty="0"/>
              <a:t>A column named EXT_SOURCE_2 had no outliers present.</a:t>
            </a:r>
          </a:p>
          <a:p>
            <a:r>
              <a:rPr lang="en-US" dirty="0"/>
              <a:t>We came to know about this using boxplot.</a:t>
            </a:r>
          </a:p>
          <a:p>
            <a:r>
              <a:rPr lang="en-US" dirty="0"/>
              <a:t>Thus we imputed it with the mean values as the mean values represent the overall values present in the column.</a:t>
            </a:r>
          </a:p>
        </p:txBody>
      </p:sp>
      <p:pic>
        <p:nvPicPr>
          <p:cNvPr id="5" name="Picture 4">
            <a:extLst>
              <a:ext uri="{FF2B5EF4-FFF2-40B4-BE49-F238E27FC236}">
                <a16:creationId xmlns:a16="http://schemas.microsoft.com/office/drawing/2014/main" id="{C3120423-FB8A-C2B4-F868-BF981A94BCEE}"/>
              </a:ext>
            </a:extLst>
          </p:cNvPr>
          <p:cNvPicPr>
            <a:picLocks noChangeAspect="1"/>
          </p:cNvPicPr>
          <p:nvPr/>
        </p:nvPicPr>
        <p:blipFill>
          <a:blip r:embed="rId2"/>
          <a:stretch>
            <a:fillRect/>
          </a:stretch>
        </p:blipFill>
        <p:spPr>
          <a:xfrm>
            <a:off x="5308614" y="3278457"/>
            <a:ext cx="6043384" cy="3313771"/>
          </a:xfrm>
          <a:prstGeom prst="rect">
            <a:avLst/>
          </a:prstGeom>
        </p:spPr>
      </p:pic>
    </p:spTree>
    <p:extLst>
      <p:ext uri="{BB962C8B-B14F-4D97-AF65-F5344CB8AC3E}">
        <p14:creationId xmlns:p14="http://schemas.microsoft.com/office/powerpoint/2010/main" val="65440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2A896-DF63-DB95-95B2-CCCDA3062485}"/>
              </a:ext>
            </a:extLst>
          </p:cNvPr>
          <p:cNvSpPr>
            <a:spLocks noGrp="1"/>
          </p:cNvSpPr>
          <p:nvPr>
            <p:ph type="title"/>
          </p:nvPr>
        </p:nvSpPr>
        <p:spPr/>
        <p:txBody>
          <a:bodyPr/>
          <a:lstStyle/>
          <a:p>
            <a:r>
              <a:rPr lang="en-US" dirty="0"/>
              <a:t>Imbalance in the data</a:t>
            </a:r>
          </a:p>
        </p:txBody>
      </p:sp>
      <p:sp>
        <p:nvSpPr>
          <p:cNvPr id="7" name="Content Placeholder 6">
            <a:extLst>
              <a:ext uri="{FF2B5EF4-FFF2-40B4-BE49-F238E27FC236}">
                <a16:creationId xmlns:a16="http://schemas.microsoft.com/office/drawing/2014/main" id="{A3F6AE13-FF93-8C74-DA8A-040B4C716360}"/>
              </a:ext>
            </a:extLst>
          </p:cNvPr>
          <p:cNvSpPr>
            <a:spLocks noGrp="1"/>
          </p:cNvSpPr>
          <p:nvPr>
            <p:ph idx="1"/>
          </p:nvPr>
        </p:nvSpPr>
        <p:spPr>
          <a:xfrm>
            <a:off x="5118447" y="803186"/>
            <a:ext cx="6281873" cy="2045522"/>
          </a:xfrm>
        </p:spPr>
        <p:txBody>
          <a:bodyPr/>
          <a:lstStyle/>
          <a:p>
            <a:r>
              <a:rPr lang="en-IN" dirty="0"/>
              <a:t>There is a certain and significant data imbalance present. As we can see that 90% of the people who took loan did not default. </a:t>
            </a:r>
          </a:p>
          <a:p>
            <a:r>
              <a:rPr lang="en-IN" dirty="0"/>
              <a:t>Maybe their amounts were very low when compared to the defaulters but that seems highly unlikely.</a:t>
            </a:r>
            <a:endParaRPr lang="en-US" dirty="0"/>
          </a:p>
        </p:txBody>
      </p:sp>
      <p:pic>
        <p:nvPicPr>
          <p:cNvPr id="10" name="Picture 9">
            <a:extLst>
              <a:ext uri="{FF2B5EF4-FFF2-40B4-BE49-F238E27FC236}">
                <a16:creationId xmlns:a16="http://schemas.microsoft.com/office/drawing/2014/main" id="{F1485E47-9DA9-C0B7-4F43-40F0327EADAD}"/>
              </a:ext>
            </a:extLst>
          </p:cNvPr>
          <p:cNvPicPr>
            <a:picLocks noChangeAspect="1"/>
          </p:cNvPicPr>
          <p:nvPr/>
        </p:nvPicPr>
        <p:blipFill>
          <a:blip r:embed="rId2"/>
          <a:stretch>
            <a:fillRect/>
          </a:stretch>
        </p:blipFill>
        <p:spPr>
          <a:xfrm>
            <a:off x="5456720" y="3020158"/>
            <a:ext cx="5943600" cy="3162300"/>
          </a:xfrm>
          <a:prstGeom prst="rect">
            <a:avLst/>
          </a:prstGeom>
        </p:spPr>
      </p:pic>
    </p:spTree>
    <p:extLst>
      <p:ext uri="{BB962C8B-B14F-4D97-AF65-F5344CB8AC3E}">
        <p14:creationId xmlns:p14="http://schemas.microsoft.com/office/powerpoint/2010/main" val="1305867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EE95B-5E64-CD79-DAFD-367AF8A97DAE}"/>
              </a:ext>
            </a:extLst>
          </p:cNvPr>
          <p:cNvSpPr>
            <a:spLocks noGrp="1"/>
          </p:cNvSpPr>
          <p:nvPr>
            <p:ph type="title"/>
          </p:nvPr>
        </p:nvSpPr>
        <p:spPr/>
        <p:txBody>
          <a:bodyPr/>
          <a:lstStyle/>
          <a:p>
            <a:r>
              <a:rPr lang="en-US" dirty="0"/>
              <a:t>Steps to </a:t>
            </a:r>
            <a:r>
              <a:rPr lang="en-US" dirty="0" err="1"/>
              <a:t>analyse</a:t>
            </a:r>
            <a:r>
              <a:rPr lang="en-US" dirty="0"/>
              <a:t> the imbalance in the data</a:t>
            </a:r>
          </a:p>
        </p:txBody>
      </p:sp>
      <p:sp>
        <p:nvSpPr>
          <p:cNvPr id="3" name="Content Placeholder 2">
            <a:extLst>
              <a:ext uri="{FF2B5EF4-FFF2-40B4-BE49-F238E27FC236}">
                <a16:creationId xmlns:a16="http://schemas.microsoft.com/office/drawing/2014/main" id="{0490C574-EBC8-239C-4CE5-C4FA10F7CA73}"/>
              </a:ext>
            </a:extLst>
          </p:cNvPr>
          <p:cNvSpPr>
            <a:spLocks noGrp="1"/>
          </p:cNvSpPr>
          <p:nvPr>
            <p:ph idx="1"/>
          </p:nvPr>
        </p:nvSpPr>
        <p:spPr/>
        <p:txBody>
          <a:bodyPr/>
          <a:lstStyle/>
          <a:p>
            <a:r>
              <a:rPr lang="en-US" dirty="0"/>
              <a:t>We split the data into two separate data frames.</a:t>
            </a:r>
          </a:p>
          <a:p>
            <a:r>
              <a:rPr lang="en-US" dirty="0"/>
              <a:t>Identified the categorical and numerical columns separately.</a:t>
            </a:r>
          </a:p>
          <a:p>
            <a:r>
              <a:rPr lang="en-US" dirty="0"/>
              <a:t>Performed Univariate and Bivariate analysis on them.</a:t>
            </a:r>
          </a:p>
          <a:p>
            <a:r>
              <a:rPr lang="en-US" dirty="0"/>
              <a:t>Generate a correlation between the dataset.</a:t>
            </a:r>
          </a:p>
          <a:p>
            <a:endParaRPr lang="en-US" dirty="0"/>
          </a:p>
        </p:txBody>
      </p:sp>
    </p:spTree>
    <p:extLst>
      <p:ext uri="{BB962C8B-B14F-4D97-AF65-F5344CB8AC3E}">
        <p14:creationId xmlns:p14="http://schemas.microsoft.com/office/powerpoint/2010/main" val="1811450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D25E-2D6A-12FC-594F-6375E5A8F112}"/>
              </a:ext>
            </a:extLst>
          </p:cNvPr>
          <p:cNvSpPr>
            <a:spLocks noGrp="1"/>
          </p:cNvSpPr>
          <p:nvPr>
            <p:ph type="title"/>
          </p:nvPr>
        </p:nvSpPr>
        <p:spPr/>
        <p:txBody>
          <a:bodyPr/>
          <a:lstStyle/>
          <a:p>
            <a:r>
              <a:rPr lang="en-US" dirty="0"/>
              <a:t>Univariate Analysis</a:t>
            </a:r>
          </a:p>
        </p:txBody>
      </p:sp>
      <p:sp>
        <p:nvSpPr>
          <p:cNvPr id="3" name="Content Placeholder 2">
            <a:extLst>
              <a:ext uri="{FF2B5EF4-FFF2-40B4-BE49-F238E27FC236}">
                <a16:creationId xmlns:a16="http://schemas.microsoft.com/office/drawing/2014/main" id="{8F5E06AE-22AF-DE34-B951-44953066A0CD}"/>
              </a:ext>
            </a:extLst>
          </p:cNvPr>
          <p:cNvSpPr>
            <a:spLocks noGrp="1"/>
          </p:cNvSpPr>
          <p:nvPr>
            <p:ph idx="1"/>
          </p:nvPr>
        </p:nvSpPr>
        <p:spPr>
          <a:xfrm>
            <a:off x="5118447" y="803186"/>
            <a:ext cx="6281873" cy="2033799"/>
          </a:xfrm>
        </p:spPr>
        <p:txBody>
          <a:bodyPr>
            <a:normAutofit fontScale="85000" lnSpcReduction="10000"/>
          </a:bodyPr>
          <a:lstStyle/>
          <a:p>
            <a:r>
              <a:rPr lang="en-IN" dirty="0"/>
              <a:t>We can see that Female contribute to the non-defaulters as well as to the defaulters.</a:t>
            </a:r>
          </a:p>
          <a:p>
            <a:r>
              <a:rPr lang="en-IN" dirty="0"/>
              <a:t> We can conclude that we see more female applying for loans than males and hence the more number of female defaulters as well. </a:t>
            </a:r>
          </a:p>
          <a:p>
            <a:r>
              <a:rPr lang="en-IN" b="1" dirty="0"/>
              <a:t>But the rate of defaulting of FEMALE is much lower compared to their MALE counterparts.</a:t>
            </a:r>
            <a:endParaRPr lang="en-US" dirty="0"/>
          </a:p>
        </p:txBody>
      </p:sp>
      <p:pic>
        <p:nvPicPr>
          <p:cNvPr id="11" name="Picture 10">
            <a:extLst>
              <a:ext uri="{FF2B5EF4-FFF2-40B4-BE49-F238E27FC236}">
                <a16:creationId xmlns:a16="http://schemas.microsoft.com/office/drawing/2014/main" id="{BDA8EE63-E4DC-98A0-A7BE-68E83C16EADA}"/>
              </a:ext>
            </a:extLst>
          </p:cNvPr>
          <p:cNvPicPr>
            <a:picLocks noChangeAspect="1"/>
          </p:cNvPicPr>
          <p:nvPr/>
        </p:nvPicPr>
        <p:blipFill>
          <a:blip r:embed="rId2"/>
          <a:stretch>
            <a:fillRect/>
          </a:stretch>
        </p:blipFill>
        <p:spPr>
          <a:xfrm rot="16200000">
            <a:off x="5037166" y="3291343"/>
            <a:ext cx="3606375" cy="3030047"/>
          </a:xfrm>
          <a:prstGeom prst="rect">
            <a:avLst/>
          </a:prstGeom>
        </p:spPr>
      </p:pic>
      <p:pic>
        <p:nvPicPr>
          <p:cNvPr id="13" name="Picture 12">
            <a:extLst>
              <a:ext uri="{FF2B5EF4-FFF2-40B4-BE49-F238E27FC236}">
                <a16:creationId xmlns:a16="http://schemas.microsoft.com/office/drawing/2014/main" id="{DC482B4F-C0B2-B45E-9170-B8BAF4C0EBCD}"/>
              </a:ext>
            </a:extLst>
          </p:cNvPr>
          <p:cNvPicPr>
            <a:picLocks noChangeAspect="1"/>
          </p:cNvPicPr>
          <p:nvPr/>
        </p:nvPicPr>
        <p:blipFill>
          <a:blip r:embed="rId3"/>
          <a:stretch>
            <a:fillRect/>
          </a:stretch>
        </p:blipFill>
        <p:spPr>
          <a:xfrm rot="16200000">
            <a:off x="7667181" y="3565674"/>
            <a:ext cx="3857778" cy="2481385"/>
          </a:xfrm>
          <a:prstGeom prst="rect">
            <a:avLst/>
          </a:prstGeom>
        </p:spPr>
      </p:pic>
    </p:spTree>
    <p:extLst>
      <p:ext uri="{BB962C8B-B14F-4D97-AF65-F5344CB8AC3E}">
        <p14:creationId xmlns:p14="http://schemas.microsoft.com/office/powerpoint/2010/main" val="2220536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5DBCE-7E7C-73EE-5EE3-5E2EBCEBFC2F}"/>
              </a:ext>
            </a:extLst>
          </p:cNvPr>
          <p:cNvSpPr>
            <a:spLocks noGrp="1"/>
          </p:cNvSpPr>
          <p:nvPr>
            <p:ph type="title"/>
          </p:nvPr>
        </p:nvSpPr>
        <p:spPr/>
        <p:txBody>
          <a:bodyPr/>
          <a:lstStyle/>
          <a:p>
            <a:r>
              <a:rPr lang="en-US" dirty="0"/>
              <a:t>Univariate Analysis</a:t>
            </a:r>
          </a:p>
        </p:txBody>
      </p:sp>
      <p:pic>
        <p:nvPicPr>
          <p:cNvPr id="5" name="Content Placeholder 4">
            <a:extLst>
              <a:ext uri="{FF2B5EF4-FFF2-40B4-BE49-F238E27FC236}">
                <a16:creationId xmlns:a16="http://schemas.microsoft.com/office/drawing/2014/main" id="{03909445-203E-509E-D6B3-3106E1EA1C16}"/>
              </a:ext>
            </a:extLst>
          </p:cNvPr>
          <p:cNvPicPr>
            <a:picLocks noGrp="1" noChangeAspect="1"/>
          </p:cNvPicPr>
          <p:nvPr>
            <p:ph idx="1"/>
          </p:nvPr>
        </p:nvPicPr>
        <p:blipFill>
          <a:blip r:embed="rId2"/>
          <a:stretch>
            <a:fillRect/>
          </a:stretch>
        </p:blipFill>
        <p:spPr>
          <a:xfrm>
            <a:off x="5118100" y="1424455"/>
            <a:ext cx="4034941" cy="2573114"/>
          </a:xfrm>
        </p:spPr>
      </p:pic>
      <p:pic>
        <p:nvPicPr>
          <p:cNvPr id="7" name="Picture 6">
            <a:extLst>
              <a:ext uri="{FF2B5EF4-FFF2-40B4-BE49-F238E27FC236}">
                <a16:creationId xmlns:a16="http://schemas.microsoft.com/office/drawing/2014/main" id="{00C85AAA-ECEF-E34E-8296-B8FD7F0A4422}"/>
              </a:ext>
            </a:extLst>
          </p:cNvPr>
          <p:cNvPicPr>
            <a:picLocks noChangeAspect="1"/>
          </p:cNvPicPr>
          <p:nvPr/>
        </p:nvPicPr>
        <p:blipFill>
          <a:blip r:embed="rId3"/>
          <a:stretch>
            <a:fillRect/>
          </a:stretch>
        </p:blipFill>
        <p:spPr>
          <a:xfrm>
            <a:off x="7598931" y="4205323"/>
            <a:ext cx="4134892" cy="2456443"/>
          </a:xfrm>
          <a:prstGeom prst="rect">
            <a:avLst/>
          </a:prstGeom>
        </p:spPr>
      </p:pic>
      <p:sp>
        <p:nvSpPr>
          <p:cNvPr id="8" name="TextBox 7">
            <a:extLst>
              <a:ext uri="{FF2B5EF4-FFF2-40B4-BE49-F238E27FC236}">
                <a16:creationId xmlns:a16="http://schemas.microsoft.com/office/drawing/2014/main" id="{2903F5F6-7FE4-9EA8-EA64-DCCC1FEC47CE}"/>
              </a:ext>
            </a:extLst>
          </p:cNvPr>
          <p:cNvSpPr txBox="1"/>
          <p:nvPr/>
        </p:nvSpPr>
        <p:spPr>
          <a:xfrm>
            <a:off x="9261231" y="196234"/>
            <a:ext cx="2368061" cy="3139321"/>
          </a:xfrm>
          <a:prstGeom prst="rect">
            <a:avLst/>
          </a:prstGeom>
          <a:noFill/>
        </p:spPr>
        <p:txBody>
          <a:bodyPr wrap="square" rtlCol="0">
            <a:spAutoFit/>
          </a:bodyPr>
          <a:lstStyle/>
          <a:p>
            <a:r>
              <a:rPr lang="en-IN" dirty="0"/>
              <a:t>A lot of defaulters and non defaulters from secondary education background. </a:t>
            </a:r>
            <a:br>
              <a:rPr lang="en-IN" dirty="0"/>
            </a:br>
            <a:r>
              <a:rPr lang="en-IN" dirty="0"/>
              <a:t>This shows that a lot of people have availed loans who belong to secondary education background.</a:t>
            </a:r>
            <a:endParaRPr lang="en-US" dirty="0"/>
          </a:p>
        </p:txBody>
      </p:sp>
    </p:spTree>
    <p:extLst>
      <p:ext uri="{BB962C8B-B14F-4D97-AF65-F5344CB8AC3E}">
        <p14:creationId xmlns:p14="http://schemas.microsoft.com/office/powerpoint/2010/main" val="3828512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A1C64-5391-19F9-D9CD-C80C054D74B2}"/>
              </a:ext>
            </a:extLst>
          </p:cNvPr>
          <p:cNvSpPr>
            <a:spLocks noGrp="1"/>
          </p:cNvSpPr>
          <p:nvPr>
            <p:ph type="title"/>
          </p:nvPr>
        </p:nvSpPr>
        <p:spPr/>
        <p:txBody>
          <a:bodyPr/>
          <a:lstStyle/>
          <a:p>
            <a:r>
              <a:rPr lang="en-US" dirty="0"/>
              <a:t>Univariate Analysis</a:t>
            </a:r>
          </a:p>
        </p:txBody>
      </p:sp>
      <p:pic>
        <p:nvPicPr>
          <p:cNvPr id="5" name="Content Placeholder 4">
            <a:extLst>
              <a:ext uri="{FF2B5EF4-FFF2-40B4-BE49-F238E27FC236}">
                <a16:creationId xmlns:a16="http://schemas.microsoft.com/office/drawing/2014/main" id="{B66C2111-E893-907F-F299-89A4067BCC3B}"/>
              </a:ext>
            </a:extLst>
          </p:cNvPr>
          <p:cNvPicPr>
            <a:picLocks noGrp="1" noChangeAspect="1"/>
          </p:cNvPicPr>
          <p:nvPr>
            <p:ph idx="1"/>
          </p:nvPr>
        </p:nvPicPr>
        <p:blipFill>
          <a:blip r:embed="rId2"/>
          <a:stretch>
            <a:fillRect/>
          </a:stretch>
        </p:blipFill>
        <p:spPr>
          <a:xfrm>
            <a:off x="5021630" y="1910862"/>
            <a:ext cx="6924185" cy="3985846"/>
          </a:xfrm>
        </p:spPr>
      </p:pic>
      <p:sp>
        <p:nvSpPr>
          <p:cNvPr id="6" name="TextBox 5">
            <a:extLst>
              <a:ext uri="{FF2B5EF4-FFF2-40B4-BE49-F238E27FC236}">
                <a16:creationId xmlns:a16="http://schemas.microsoft.com/office/drawing/2014/main" id="{4F7AAA3B-444E-373D-2D84-D95E09E5F69E}"/>
              </a:ext>
            </a:extLst>
          </p:cNvPr>
          <p:cNvSpPr txBox="1"/>
          <p:nvPr/>
        </p:nvSpPr>
        <p:spPr>
          <a:xfrm>
            <a:off x="6775938" y="961292"/>
            <a:ext cx="4158931" cy="369332"/>
          </a:xfrm>
          <a:prstGeom prst="rect">
            <a:avLst/>
          </a:prstGeom>
          <a:noFill/>
        </p:spPr>
        <p:txBody>
          <a:bodyPr wrap="square" rtlCol="0">
            <a:spAutoFit/>
          </a:bodyPr>
          <a:lstStyle/>
          <a:p>
            <a:r>
              <a:rPr lang="en-US" dirty="0"/>
              <a:t>If a person owns a CAR</a:t>
            </a:r>
          </a:p>
        </p:txBody>
      </p:sp>
    </p:spTree>
    <p:extLst>
      <p:ext uri="{BB962C8B-B14F-4D97-AF65-F5344CB8AC3E}">
        <p14:creationId xmlns:p14="http://schemas.microsoft.com/office/powerpoint/2010/main" val="1455129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078C-60AC-C704-2FED-6777CBB59514}"/>
              </a:ext>
            </a:extLst>
          </p:cNvPr>
          <p:cNvSpPr>
            <a:spLocks noGrp="1"/>
          </p:cNvSpPr>
          <p:nvPr>
            <p:ph type="title"/>
          </p:nvPr>
        </p:nvSpPr>
        <p:spPr/>
        <p:txBody>
          <a:bodyPr/>
          <a:lstStyle/>
          <a:p>
            <a:r>
              <a:rPr lang="en-US" dirty="0"/>
              <a:t>Univariate Analysis</a:t>
            </a:r>
          </a:p>
        </p:txBody>
      </p:sp>
      <p:pic>
        <p:nvPicPr>
          <p:cNvPr id="5" name="Content Placeholder 4">
            <a:extLst>
              <a:ext uri="{FF2B5EF4-FFF2-40B4-BE49-F238E27FC236}">
                <a16:creationId xmlns:a16="http://schemas.microsoft.com/office/drawing/2014/main" id="{F30BFF04-E6B3-686E-470C-6D0E7160C3F2}"/>
              </a:ext>
            </a:extLst>
          </p:cNvPr>
          <p:cNvPicPr>
            <a:picLocks noGrp="1" noChangeAspect="1"/>
          </p:cNvPicPr>
          <p:nvPr>
            <p:ph idx="1"/>
          </p:nvPr>
        </p:nvPicPr>
        <p:blipFill>
          <a:blip r:embed="rId2"/>
          <a:stretch>
            <a:fillRect/>
          </a:stretch>
        </p:blipFill>
        <p:spPr>
          <a:xfrm>
            <a:off x="5118099" y="1943512"/>
            <a:ext cx="7027533" cy="3777350"/>
          </a:xfrm>
        </p:spPr>
      </p:pic>
      <p:sp>
        <p:nvSpPr>
          <p:cNvPr id="6" name="TextBox 5">
            <a:extLst>
              <a:ext uri="{FF2B5EF4-FFF2-40B4-BE49-F238E27FC236}">
                <a16:creationId xmlns:a16="http://schemas.microsoft.com/office/drawing/2014/main" id="{D291E3A2-9385-2E36-17B2-65794FE19502}"/>
              </a:ext>
            </a:extLst>
          </p:cNvPr>
          <p:cNvSpPr txBox="1"/>
          <p:nvPr/>
        </p:nvSpPr>
        <p:spPr>
          <a:xfrm>
            <a:off x="7373815" y="973015"/>
            <a:ext cx="3132139" cy="369332"/>
          </a:xfrm>
          <a:prstGeom prst="rect">
            <a:avLst/>
          </a:prstGeom>
          <a:noFill/>
        </p:spPr>
        <p:txBody>
          <a:bodyPr wrap="none" rtlCol="0">
            <a:spAutoFit/>
          </a:bodyPr>
          <a:lstStyle/>
          <a:p>
            <a:r>
              <a:rPr lang="en-US" dirty="0"/>
              <a:t>On the basis of family status</a:t>
            </a:r>
          </a:p>
        </p:txBody>
      </p:sp>
    </p:spTree>
    <p:extLst>
      <p:ext uri="{BB962C8B-B14F-4D97-AF65-F5344CB8AC3E}">
        <p14:creationId xmlns:p14="http://schemas.microsoft.com/office/powerpoint/2010/main" val="2591297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135F7-DDEF-ED48-7ED7-BC71DB4308FB}"/>
              </a:ext>
            </a:extLst>
          </p:cNvPr>
          <p:cNvSpPr>
            <a:spLocks noGrp="1"/>
          </p:cNvSpPr>
          <p:nvPr>
            <p:ph type="title"/>
          </p:nvPr>
        </p:nvSpPr>
        <p:spPr/>
        <p:txBody>
          <a:bodyPr/>
          <a:lstStyle/>
          <a:p>
            <a:r>
              <a:rPr lang="en-US" dirty="0"/>
              <a:t>Univariate Analysis</a:t>
            </a:r>
          </a:p>
        </p:txBody>
      </p:sp>
      <p:pic>
        <p:nvPicPr>
          <p:cNvPr id="5" name="Content Placeholder 4">
            <a:extLst>
              <a:ext uri="{FF2B5EF4-FFF2-40B4-BE49-F238E27FC236}">
                <a16:creationId xmlns:a16="http://schemas.microsoft.com/office/drawing/2014/main" id="{6EC4E330-337A-D2BA-38E5-4D9774F41CF7}"/>
              </a:ext>
            </a:extLst>
          </p:cNvPr>
          <p:cNvPicPr>
            <a:picLocks noGrp="1" noChangeAspect="1"/>
          </p:cNvPicPr>
          <p:nvPr>
            <p:ph idx="1"/>
          </p:nvPr>
        </p:nvPicPr>
        <p:blipFill>
          <a:blip r:embed="rId2"/>
          <a:stretch>
            <a:fillRect/>
          </a:stretch>
        </p:blipFill>
        <p:spPr>
          <a:xfrm>
            <a:off x="5118099" y="2009263"/>
            <a:ext cx="6874345" cy="4215691"/>
          </a:xfrm>
        </p:spPr>
      </p:pic>
      <p:sp>
        <p:nvSpPr>
          <p:cNvPr id="6" name="TextBox 5">
            <a:extLst>
              <a:ext uri="{FF2B5EF4-FFF2-40B4-BE49-F238E27FC236}">
                <a16:creationId xmlns:a16="http://schemas.microsoft.com/office/drawing/2014/main" id="{BE890A77-282E-D84A-852F-58D7DCAAB351}"/>
              </a:ext>
            </a:extLst>
          </p:cNvPr>
          <p:cNvSpPr txBox="1"/>
          <p:nvPr/>
        </p:nvSpPr>
        <p:spPr>
          <a:xfrm>
            <a:off x="7702062" y="949569"/>
            <a:ext cx="3068469" cy="369332"/>
          </a:xfrm>
          <a:prstGeom prst="rect">
            <a:avLst/>
          </a:prstGeom>
          <a:noFill/>
        </p:spPr>
        <p:txBody>
          <a:bodyPr wrap="none" rtlCol="0">
            <a:spAutoFit/>
          </a:bodyPr>
          <a:lstStyle/>
          <a:p>
            <a:r>
              <a:rPr lang="en-US" dirty="0"/>
              <a:t>On the basis of their HOME</a:t>
            </a:r>
          </a:p>
        </p:txBody>
      </p:sp>
    </p:spTree>
    <p:extLst>
      <p:ext uri="{BB962C8B-B14F-4D97-AF65-F5344CB8AC3E}">
        <p14:creationId xmlns:p14="http://schemas.microsoft.com/office/powerpoint/2010/main" val="3616848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1A96F-2312-DC5B-D130-4B9305D1568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2617DDF-7312-514B-12BC-486918AAD87F}"/>
              </a:ext>
            </a:extLst>
          </p:cNvPr>
          <p:cNvPicPr>
            <a:picLocks noGrp="1" noChangeAspect="1"/>
          </p:cNvPicPr>
          <p:nvPr>
            <p:ph idx="1"/>
          </p:nvPr>
        </p:nvPicPr>
        <p:blipFill>
          <a:blip r:embed="rId2"/>
          <a:stretch>
            <a:fillRect/>
          </a:stretch>
        </p:blipFill>
        <p:spPr>
          <a:xfrm>
            <a:off x="5118099" y="2193614"/>
            <a:ext cx="6860407" cy="3527247"/>
          </a:xfrm>
        </p:spPr>
      </p:pic>
      <p:sp>
        <p:nvSpPr>
          <p:cNvPr id="6" name="TextBox 5">
            <a:extLst>
              <a:ext uri="{FF2B5EF4-FFF2-40B4-BE49-F238E27FC236}">
                <a16:creationId xmlns:a16="http://schemas.microsoft.com/office/drawing/2014/main" id="{639EAED1-D567-55FE-2B61-B2E35EB69D07}"/>
              </a:ext>
            </a:extLst>
          </p:cNvPr>
          <p:cNvSpPr txBox="1"/>
          <p:nvPr/>
        </p:nvSpPr>
        <p:spPr>
          <a:xfrm>
            <a:off x="8077200" y="961292"/>
            <a:ext cx="2301784" cy="369332"/>
          </a:xfrm>
          <a:prstGeom prst="rect">
            <a:avLst/>
          </a:prstGeom>
          <a:noFill/>
        </p:spPr>
        <p:txBody>
          <a:bodyPr wrap="none" rtlCol="0">
            <a:spAutoFit/>
          </a:bodyPr>
          <a:lstStyle/>
          <a:p>
            <a:r>
              <a:rPr lang="en-US" dirty="0"/>
              <a:t>On the basis of AGE</a:t>
            </a:r>
          </a:p>
        </p:txBody>
      </p:sp>
    </p:spTree>
    <p:extLst>
      <p:ext uri="{BB962C8B-B14F-4D97-AF65-F5344CB8AC3E}">
        <p14:creationId xmlns:p14="http://schemas.microsoft.com/office/powerpoint/2010/main" val="840738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ADF4B-5C50-3AB2-B7D5-093EC1FB8204}"/>
              </a:ext>
            </a:extLst>
          </p:cNvPr>
          <p:cNvSpPr>
            <a:spLocks noGrp="1"/>
          </p:cNvSpPr>
          <p:nvPr>
            <p:ph type="title"/>
          </p:nvPr>
        </p:nvSpPr>
        <p:spPr/>
        <p:txBody>
          <a:bodyPr/>
          <a:lstStyle/>
          <a:p>
            <a:r>
              <a:rPr lang="en-US" dirty="0"/>
              <a:t>Univariate Analysis</a:t>
            </a:r>
          </a:p>
        </p:txBody>
      </p:sp>
      <p:pic>
        <p:nvPicPr>
          <p:cNvPr id="5" name="Content Placeholder 4">
            <a:extLst>
              <a:ext uri="{FF2B5EF4-FFF2-40B4-BE49-F238E27FC236}">
                <a16:creationId xmlns:a16="http://schemas.microsoft.com/office/drawing/2014/main" id="{A5B47586-4B05-5A24-D2A0-AB0D56C37779}"/>
              </a:ext>
            </a:extLst>
          </p:cNvPr>
          <p:cNvPicPr>
            <a:picLocks noGrp="1" noChangeAspect="1"/>
          </p:cNvPicPr>
          <p:nvPr>
            <p:ph idx="1"/>
          </p:nvPr>
        </p:nvPicPr>
        <p:blipFill>
          <a:blip r:embed="rId2"/>
          <a:stretch>
            <a:fillRect/>
          </a:stretch>
        </p:blipFill>
        <p:spPr>
          <a:xfrm>
            <a:off x="5118100" y="2193614"/>
            <a:ext cx="6687038" cy="3892099"/>
          </a:xfrm>
        </p:spPr>
      </p:pic>
      <p:sp>
        <p:nvSpPr>
          <p:cNvPr id="6" name="TextBox 5">
            <a:extLst>
              <a:ext uri="{FF2B5EF4-FFF2-40B4-BE49-F238E27FC236}">
                <a16:creationId xmlns:a16="http://schemas.microsoft.com/office/drawing/2014/main" id="{B21A5EEC-BBED-A5E1-DC5C-330B58180034}"/>
              </a:ext>
            </a:extLst>
          </p:cNvPr>
          <p:cNvSpPr txBox="1"/>
          <p:nvPr/>
        </p:nvSpPr>
        <p:spPr>
          <a:xfrm>
            <a:off x="6002216" y="1055077"/>
            <a:ext cx="6603184" cy="369332"/>
          </a:xfrm>
          <a:prstGeom prst="rect">
            <a:avLst/>
          </a:prstGeom>
          <a:noFill/>
        </p:spPr>
        <p:txBody>
          <a:bodyPr wrap="square" rtlCol="0">
            <a:spAutoFit/>
          </a:bodyPr>
          <a:lstStyle/>
          <a:p>
            <a:r>
              <a:rPr lang="en-US" dirty="0"/>
              <a:t>On the basis of number of family members</a:t>
            </a:r>
          </a:p>
        </p:txBody>
      </p:sp>
    </p:spTree>
    <p:extLst>
      <p:ext uri="{BB962C8B-B14F-4D97-AF65-F5344CB8AC3E}">
        <p14:creationId xmlns:p14="http://schemas.microsoft.com/office/powerpoint/2010/main" val="349312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80E05-CDD9-C21E-D81D-940EFFB6BCCD}"/>
              </a:ext>
            </a:extLst>
          </p:cNvPr>
          <p:cNvSpPr>
            <a:spLocks noGrp="1"/>
          </p:cNvSpPr>
          <p:nvPr>
            <p:ph type="title"/>
          </p:nvPr>
        </p:nvSpPr>
        <p:spPr/>
        <p:txBody>
          <a:bodyPr/>
          <a:lstStyle/>
          <a:p>
            <a:r>
              <a:rPr lang="en-IN" dirty="0"/>
              <a:t>Applying EDA in a real business scenario…</a:t>
            </a:r>
            <a:endParaRPr lang="en-US" dirty="0"/>
          </a:p>
        </p:txBody>
      </p:sp>
      <p:sp>
        <p:nvSpPr>
          <p:cNvPr id="3" name="Content Placeholder 2">
            <a:extLst>
              <a:ext uri="{FF2B5EF4-FFF2-40B4-BE49-F238E27FC236}">
                <a16:creationId xmlns:a16="http://schemas.microsoft.com/office/drawing/2014/main" id="{C1A043CF-A95E-7E5C-092B-295B5B1AC7B6}"/>
              </a:ext>
            </a:extLst>
          </p:cNvPr>
          <p:cNvSpPr>
            <a:spLocks noGrp="1"/>
          </p:cNvSpPr>
          <p:nvPr>
            <p:ph idx="1"/>
          </p:nvPr>
        </p:nvSpPr>
        <p:spPr/>
        <p:txBody>
          <a:bodyPr/>
          <a:lstStyle/>
          <a:p>
            <a:r>
              <a:rPr lang="en-IN" dirty="0"/>
              <a:t>Develop a basic understanding of risk analytics in banking and financial services and understand how data is used to minimise the risk of losing money while lending to customers.</a:t>
            </a:r>
          </a:p>
          <a:p>
            <a:r>
              <a:rPr lang="en-IN" dirty="0"/>
              <a:t>The loan providing companies find it hard to give loans to the people due to their insufficient or non-existent credit history.</a:t>
            </a:r>
          </a:p>
          <a:p>
            <a:r>
              <a:rPr lang="en-IN" dirty="0"/>
              <a:t>Using EDA to analyse the patterns present in the data and ensuring that the applicants capable of repaying the loan are not rejected.</a:t>
            </a:r>
            <a:endParaRPr lang="en-US" dirty="0"/>
          </a:p>
        </p:txBody>
      </p:sp>
    </p:spTree>
    <p:extLst>
      <p:ext uri="{BB962C8B-B14F-4D97-AF65-F5344CB8AC3E}">
        <p14:creationId xmlns:p14="http://schemas.microsoft.com/office/powerpoint/2010/main" val="4055354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83C57-8AF0-B5E0-97D4-41195FC9EB93}"/>
              </a:ext>
            </a:extLst>
          </p:cNvPr>
          <p:cNvSpPr>
            <a:spLocks noGrp="1"/>
          </p:cNvSpPr>
          <p:nvPr>
            <p:ph type="title"/>
          </p:nvPr>
        </p:nvSpPr>
        <p:spPr/>
        <p:txBody>
          <a:bodyPr/>
          <a:lstStyle/>
          <a:p>
            <a:r>
              <a:rPr lang="en-US" dirty="0"/>
              <a:t>Bivariate Analysis</a:t>
            </a:r>
          </a:p>
        </p:txBody>
      </p:sp>
      <p:pic>
        <p:nvPicPr>
          <p:cNvPr id="5" name="Content Placeholder 4">
            <a:extLst>
              <a:ext uri="{FF2B5EF4-FFF2-40B4-BE49-F238E27FC236}">
                <a16:creationId xmlns:a16="http://schemas.microsoft.com/office/drawing/2014/main" id="{22D89913-B051-2722-39E6-80390FBB1108}"/>
              </a:ext>
            </a:extLst>
          </p:cNvPr>
          <p:cNvPicPr>
            <a:picLocks noGrp="1" noChangeAspect="1"/>
          </p:cNvPicPr>
          <p:nvPr>
            <p:ph idx="1"/>
          </p:nvPr>
        </p:nvPicPr>
        <p:blipFill>
          <a:blip r:embed="rId2"/>
          <a:stretch>
            <a:fillRect/>
          </a:stretch>
        </p:blipFill>
        <p:spPr>
          <a:xfrm>
            <a:off x="5118099" y="1893500"/>
            <a:ext cx="6581531" cy="4353932"/>
          </a:xfrm>
        </p:spPr>
      </p:pic>
      <p:sp>
        <p:nvSpPr>
          <p:cNvPr id="6" name="TextBox 5">
            <a:extLst>
              <a:ext uri="{FF2B5EF4-FFF2-40B4-BE49-F238E27FC236}">
                <a16:creationId xmlns:a16="http://schemas.microsoft.com/office/drawing/2014/main" id="{AE5CD601-987E-023D-0C41-9D506CF39B8D}"/>
              </a:ext>
            </a:extLst>
          </p:cNvPr>
          <p:cNvSpPr txBox="1"/>
          <p:nvPr/>
        </p:nvSpPr>
        <p:spPr>
          <a:xfrm>
            <a:off x="8018584" y="1859339"/>
            <a:ext cx="2379785" cy="3139321"/>
          </a:xfrm>
          <a:prstGeom prst="rect">
            <a:avLst/>
          </a:prstGeom>
          <a:noFill/>
        </p:spPr>
        <p:txBody>
          <a:bodyPr wrap="square" rtlCol="0">
            <a:spAutoFit/>
          </a:bodyPr>
          <a:lstStyle/>
          <a:p>
            <a:r>
              <a:rPr lang="en-US" dirty="0"/>
              <a:t>This is the distribution of credits on the basis of goods price which means the loan amount is decided on the basis of the price of the product which is to be purchased with the loaned amount.</a:t>
            </a:r>
          </a:p>
        </p:txBody>
      </p:sp>
    </p:spTree>
    <p:extLst>
      <p:ext uri="{BB962C8B-B14F-4D97-AF65-F5344CB8AC3E}">
        <p14:creationId xmlns:p14="http://schemas.microsoft.com/office/powerpoint/2010/main" val="2555141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A29F5-755F-777C-D55F-5600C2D59ED8}"/>
              </a:ext>
            </a:extLst>
          </p:cNvPr>
          <p:cNvSpPr>
            <a:spLocks noGrp="1"/>
          </p:cNvSpPr>
          <p:nvPr>
            <p:ph type="title"/>
          </p:nvPr>
        </p:nvSpPr>
        <p:spPr/>
        <p:txBody>
          <a:bodyPr/>
          <a:lstStyle/>
          <a:p>
            <a:r>
              <a:rPr lang="en-US" dirty="0"/>
              <a:t>Bivariate Analysis</a:t>
            </a:r>
          </a:p>
        </p:txBody>
      </p:sp>
      <p:pic>
        <p:nvPicPr>
          <p:cNvPr id="5" name="Content Placeholder 4">
            <a:extLst>
              <a:ext uri="{FF2B5EF4-FFF2-40B4-BE49-F238E27FC236}">
                <a16:creationId xmlns:a16="http://schemas.microsoft.com/office/drawing/2014/main" id="{6D089149-AAD0-2DD8-1C8E-CC82E7BE87CC}"/>
              </a:ext>
            </a:extLst>
          </p:cNvPr>
          <p:cNvPicPr>
            <a:picLocks noGrp="1" noChangeAspect="1"/>
          </p:cNvPicPr>
          <p:nvPr>
            <p:ph idx="1"/>
          </p:nvPr>
        </p:nvPicPr>
        <p:blipFill>
          <a:blip r:embed="rId2"/>
          <a:stretch>
            <a:fillRect/>
          </a:stretch>
        </p:blipFill>
        <p:spPr>
          <a:xfrm>
            <a:off x="5118100" y="1240347"/>
            <a:ext cx="6281738" cy="3753684"/>
          </a:xfrm>
        </p:spPr>
      </p:pic>
      <p:sp>
        <p:nvSpPr>
          <p:cNvPr id="6" name="TextBox 5">
            <a:extLst>
              <a:ext uri="{FF2B5EF4-FFF2-40B4-BE49-F238E27FC236}">
                <a16:creationId xmlns:a16="http://schemas.microsoft.com/office/drawing/2014/main" id="{6A0426A2-E096-688B-6293-649AE9D05834}"/>
              </a:ext>
            </a:extLst>
          </p:cNvPr>
          <p:cNvSpPr txBox="1"/>
          <p:nvPr/>
        </p:nvSpPr>
        <p:spPr>
          <a:xfrm>
            <a:off x="4536831" y="5357446"/>
            <a:ext cx="8335473" cy="369332"/>
          </a:xfrm>
          <a:prstGeom prst="rect">
            <a:avLst/>
          </a:prstGeom>
          <a:noFill/>
        </p:spPr>
        <p:txBody>
          <a:bodyPr wrap="square" rtlCol="0">
            <a:spAutoFit/>
          </a:bodyPr>
          <a:lstStyle/>
          <a:p>
            <a:r>
              <a:rPr lang="en-US" dirty="0"/>
              <a:t>Distribution of credit to males and females on the basis of income type</a:t>
            </a:r>
          </a:p>
        </p:txBody>
      </p:sp>
    </p:spTree>
    <p:extLst>
      <p:ext uri="{BB962C8B-B14F-4D97-AF65-F5344CB8AC3E}">
        <p14:creationId xmlns:p14="http://schemas.microsoft.com/office/powerpoint/2010/main" val="4089413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30F53-BF46-3332-3978-0B0733BDF387}"/>
              </a:ext>
            </a:extLst>
          </p:cNvPr>
          <p:cNvSpPr>
            <a:spLocks noGrp="1"/>
          </p:cNvSpPr>
          <p:nvPr>
            <p:ph type="title"/>
          </p:nvPr>
        </p:nvSpPr>
        <p:spPr/>
        <p:txBody>
          <a:bodyPr/>
          <a:lstStyle/>
          <a:p>
            <a:r>
              <a:rPr lang="en-US" dirty="0"/>
              <a:t>Bivariate Analysis</a:t>
            </a:r>
          </a:p>
        </p:txBody>
      </p:sp>
      <p:pic>
        <p:nvPicPr>
          <p:cNvPr id="5" name="Content Placeholder 4">
            <a:extLst>
              <a:ext uri="{FF2B5EF4-FFF2-40B4-BE49-F238E27FC236}">
                <a16:creationId xmlns:a16="http://schemas.microsoft.com/office/drawing/2014/main" id="{31372AB1-B2AE-0BD8-EEDF-C80D8A407BC4}"/>
              </a:ext>
            </a:extLst>
          </p:cNvPr>
          <p:cNvPicPr>
            <a:picLocks noGrp="1" noChangeAspect="1"/>
          </p:cNvPicPr>
          <p:nvPr>
            <p:ph idx="1"/>
          </p:nvPr>
        </p:nvPicPr>
        <p:blipFill>
          <a:blip r:embed="rId2"/>
          <a:stretch>
            <a:fillRect/>
          </a:stretch>
        </p:blipFill>
        <p:spPr>
          <a:xfrm>
            <a:off x="5118100" y="1405369"/>
            <a:ext cx="6281738" cy="4044087"/>
          </a:xfrm>
        </p:spPr>
      </p:pic>
      <p:sp>
        <p:nvSpPr>
          <p:cNvPr id="6" name="TextBox 5">
            <a:extLst>
              <a:ext uri="{FF2B5EF4-FFF2-40B4-BE49-F238E27FC236}">
                <a16:creationId xmlns:a16="http://schemas.microsoft.com/office/drawing/2014/main" id="{B4AF16F8-7CA4-00E1-E0AB-30F132DCF799}"/>
              </a:ext>
            </a:extLst>
          </p:cNvPr>
          <p:cNvSpPr txBox="1"/>
          <p:nvPr/>
        </p:nvSpPr>
        <p:spPr>
          <a:xfrm>
            <a:off x="3704493" y="5720862"/>
            <a:ext cx="8763244" cy="369332"/>
          </a:xfrm>
          <a:prstGeom prst="rect">
            <a:avLst/>
          </a:prstGeom>
          <a:noFill/>
        </p:spPr>
        <p:txBody>
          <a:bodyPr wrap="square" rtlCol="0">
            <a:spAutoFit/>
          </a:bodyPr>
          <a:lstStyle/>
          <a:p>
            <a:r>
              <a:rPr lang="en-US" dirty="0"/>
              <a:t>Distribution of credit to males and females on the basis of their education level</a:t>
            </a:r>
          </a:p>
        </p:txBody>
      </p:sp>
    </p:spTree>
    <p:extLst>
      <p:ext uri="{BB962C8B-B14F-4D97-AF65-F5344CB8AC3E}">
        <p14:creationId xmlns:p14="http://schemas.microsoft.com/office/powerpoint/2010/main" val="2951104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4CB9-1A9D-EB40-D046-E5FCEAA872E5}"/>
              </a:ext>
            </a:extLst>
          </p:cNvPr>
          <p:cNvSpPr>
            <a:spLocks noGrp="1"/>
          </p:cNvSpPr>
          <p:nvPr>
            <p:ph type="title"/>
          </p:nvPr>
        </p:nvSpPr>
        <p:spPr/>
        <p:txBody>
          <a:bodyPr/>
          <a:lstStyle/>
          <a:p>
            <a:r>
              <a:rPr lang="en-US" dirty="0"/>
              <a:t>Bivariate Analysis</a:t>
            </a:r>
          </a:p>
        </p:txBody>
      </p:sp>
      <p:sp>
        <p:nvSpPr>
          <p:cNvPr id="3" name="Content Placeholder 2">
            <a:extLst>
              <a:ext uri="{FF2B5EF4-FFF2-40B4-BE49-F238E27FC236}">
                <a16:creationId xmlns:a16="http://schemas.microsoft.com/office/drawing/2014/main" id="{7BDACCB3-7F42-0876-7896-9BBA11A6CBA6}"/>
              </a:ext>
            </a:extLst>
          </p:cNvPr>
          <p:cNvSpPr>
            <a:spLocks noGrp="1"/>
          </p:cNvSpPr>
          <p:nvPr>
            <p:ph idx="1"/>
          </p:nvPr>
        </p:nvSpPr>
        <p:spPr>
          <a:xfrm>
            <a:off x="5118447" y="803185"/>
            <a:ext cx="6281873" cy="908383"/>
          </a:xfrm>
        </p:spPr>
        <p:txBody>
          <a:bodyPr>
            <a:normAutofit fontScale="70000" lnSpcReduction="20000"/>
          </a:bodyPr>
          <a:lstStyle/>
          <a:p>
            <a:r>
              <a:rPr lang="en-IN" dirty="0"/>
              <a:t>Business entity type3 has taken most amount of loans and has the most number of defaulters. </a:t>
            </a:r>
          </a:p>
          <a:p>
            <a:r>
              <a:rPr lang="en-IN" dirty="0"/>
              <a:t>Insurance sector has no outlier values when it comes to credit repayment.</a:t>
            </a:r>
            <a:endParaRPr lang="en-US" dirty="0"/>
          </a:p>
        </p:txBody>
      </p:sp>
      <p:pic>
        <p:nvPicPr>
          <p:cNvPr id="5" name="Picture 4">
            <a:extLst>
              <a:ext uri="{FF2B5EF4-FFF2-40B4-BE49-F238E27FC236}">
                <a16:creationId xmlns:a16="http://schemas.microsoft.com/office/drawing/2014/main" id="{AB062139-4541-BF78-08DE-26DF36AA7C34}"/>
              </a:ext>
            </a:extLst>
          </p:cNvPr>
          <p:cNvPicPr>
            <a:picLocks noChangeAspect="1"/>
          </p:cNvPicPr>
          <p:nvPr/>
        </p:nvPicPr>
        <p:blipFill>
          <a:blip r:embed="rId2"/>
          <a:stretch>
            <a:fillRect/>
          </a:stretch>
        </p:blipFill>
        <p:spPr>
          <a:xfrm>
            <a:off x="4706056" y="1711568"/>
            <a:ext cx="5106159" cy="2251182"/>
          </a:xfrm>
          <a:prstGeom prst="rect">
            <a:avLst/>
          </a:prstGeom>
        </p:spPr>
      </p:pic>
      <p:sp>
        <p:nvSpPr>
          <p:cNvPr id="6" name="TextBox 5">
            <a:extLst>
              <a:ext uri="{FF2B5EF4-FFF2-40B4-BE49-F238E27FC236}">
                <a16:creationId xmlns:a16="http://schemas.microsoft.com/office/drawing/2014/main" id="{F89B97E3-E687-9283-3C49-14B9C3ACFB41}"/>
              </a:ext>
            </a:extLst>
          </p:cNvPr>
          <p:cNvSpPr txBox="1"/>
          <p:nvPr/>
        </p:nvSpPr>
        <p:spPr>
          <a:xfrm>
            <a:off x="10130661" y="2227385"/>
            <a:ext cx="2122371" cy="369332"/>
          </a:xfrm>
          <a:prstGeom prst="rect">
            <a:avLst/>
          </a:prstGeom>
          <a:noFill/>
        </p:spPr>
        <p:txBody>
          <a:bodyPr wrap="square" rtlCol="0">
            <a:spAutoFit/>
          </a:bodyPr>
          <a:lstStyle/>
          <a:p>
            <a:r>
              <a:rPr lang="en-US" dirty="0"/>
              <a:t>Non-defaulters</a:t>
            </a:r>
          </a:p>
        </p:txBody>
      </p:sp>
      <p:pic>
        <p:nvPicPr>
          <p:cNvPr id="8" name="Picture 7">
            <a:extLst>
              <a:ext uri="{FF2B5EF4-FFF2-40B4-BE49-F238E27FC236}">
                <a16:creationId xmlns:a16="http://schemas.microsoft.com/office/drawing/2014/main" id="{D6B963F1-426B-6AD2-4CCE-27B76A9A6D65}"/>
              </a:ext>
            </a:extLst>
          </p:cNvPr>
          <p:cNvPicPr>
            <a:picLocks noChangeAspect="1"/>
          </p:cNvPicPr>
          <p:nvPr/>
        </p:nvPicPr>
        <p:blipFill>
          <a:blip r:embed="rId3"/>
          <a:stretch>
            <a:fillRect/>
          </a:stretch>
        </p:blipFill>
        <p:spPr>
          <a:xfrm>
            <a:off x="4662497" y="4208137"/>
            <a:ext cx="5149718" cy="2251182"/>
          </a:xfrm>
          <a:prstGeom prst="rect">
            <a:avLst/>
          </a:prstGeom>
        </p:spPr>
      </p:pic>
      <p:sp>
        <p:nvSpPr>
          <p:cNvPr id="9" name="TextBox 8">
            <a:extLst>
              <a:ext uri="{FF2B5EF4-FFF2-40B4-BE49-F238E27FC236}">
                <a16:creationId xmlns:a16="http://schemas.microsoft.com/office/drawing/2014/main" id="{D7B6BACA-7976-5789-DCE8-F59BAF566903}"/>
              </a:ext>
            </a:extLst>
          </p:cNvPr>
          <p:cNvSpPr txBox="1"/>
          <p:nvPr/>
        </p:nvSpPr>
        <p:spPr>
          <a:xfrm>
            <a:off x="10175631" y="4947138"/>
            <a:ext cx="1282082" cy="369332"/>
          </a:xfrm>
          <a:prstGeom prst="rect">
            <a:avLst/>
          </a:prstGeom>
          <a:noFill/>
        </p:spPr>
        <p:txBody>
          <a:bodyPr wrap="none" rtlCol="0">
            <a:spAutoFit/>
          </a:bodyPr>
          <a:lstStyle/>
          <a:p>
            <a:r>
              <a:rPr lang="en-US" dirty="0"/>
              <a:t>Defaulters</a:t>
            </a:r>
          </a:p>
        </p:txBody>
      </p:sp>
    </p:spTree>
    <p:extLst>
      <p:ext uri="{BB962C8B-B14F-4D97-AF65-F5344CB8AC3E}">
        <p14:creationId xmlns:p14="http://schemas.microsoft.com/office/powerpoint/2010/main" val="1300691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55B14-3F49-43DF-D4BC-92A2A15D144A}"/>
              </a:ext>
            </a:extLst>
          </p:cNvPr>
          <p:cNvSpPr>
            <a:spLocks noGrp="1"/>
          </p:cNvSpPr>
          <p:nvPr>
            <p:ph type="title"/>
          </p:nvPr>
        </p:nvSpPr>
        <p:spPr/>
        <p:txBody>
          <a:bodyPr/>
          <a:lstStyle/>
          <a:p>
            <a:r>
              <a:rPr lang="en-US" dirty="0"/>
              <a:t>Bivariate Analysis</a:t>
            </a:r>
          </a:p>
        </p:txBody>
      </p:sp>
      <p:pic>
        <p:nvPicPr>
          <p:cNvPr id="5" name="Content Placeholder 4">
            <a:extLst>
              <a:ext uri="{FF2B5EF4-FFF2-40B4-BE49-F238E27FC236}">
                <a16:creationId xmlns:a16="http://schemas.microsoft.com/office/drawing/2014/main" id="{D041F6A2-DBAB-C38F-1604-765D36974F20}"/>
              </a:ext>
            </a:extLst>
          </p:cNvPr>
          <p:cNvPicPr>
            <a:picLocks noGrp="1" noChangeAspect="1"/>
          </p:cNvPicPr>
          <p:nvPr>
            <p:ph idx="1"/>
          </p:nvPr>
        </p:nvPicPr>
        <p:blipFill>
          <a:blip r:embed="rId2"/>
          <a:stretch>
            <a:fillRect/>
          </a:stretch>
        </p:blipFill>
        <p:spPr>
          <a:xfrm>
            <a:off x="5251022" y="546525"/>
            <a:ext cx="5359400" cy="3606800"/>
          </a:xfrm>
        </p:spPr>
      </p:pic>
      <p:sp>
        <p:nvSpPr>
          <p:cNvPr id="6" name="TextBox 5">
            <a:extLst>
              <a:ext uri="{FF2B5EF4-FFF2-40B4-BE49-F238E27FC236}">
                <a16:creationId xmlns:a16="http://schemas.microsoft.com/office/drawing/2014/main" id="{4F9A3ECA-7FB6-C170-AC8E-A9D3C0F8C21B}"/>
              </a:ext>
            </a:extLst>
          </p:cNvPr>
          <p:cNvSpPr txBox="1"/>
          <p:nvPr/>
        </p:nvSpPr>
        <p:spPr>
          <a:xfrm>
            <a:off x="5134708" y="4794738"/>
            <a:ext cx="5087815" cy="646331"/>
          </a:xfrm>
          <a:prstGeom prst="rect">
            <a:avLst/>
          </a:prstGeom>
          <a:noFill/>
        </p:spPr>
        <p:txBody>
          <a:bodyPr wrap="square" rtlCol="0">
            <a:spAutoFit/>
          </a:bodyPr>
          <a:lstStyle/>
          <a:p>
            <a:r>
              <a:rPr lang="en-US" dirty="0"/>
              <a:t>Clients who had occupation listed as managers took the highest number of loans.</a:t>
            </a:r>
          </a:p>
        </p:txBody>
      </p:sp>
    </p:spTree>
    <p:extLst>
      <p:ext uri="{BB962C8B-B14F-4D97-AF65-F5344CB8AC3E}">
        <p14:creationId xmlns:p14="http://schemas.microsoft.com/office/powerpoint/2010/main" val="1261120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4A4A-9DBB-BB2E-1D70-EFEF62E2E3A5}"/>
              </a:ext>
            </a:extLst>
          </p:cNvPr>
          <p:cNvSpPr>
            <a:spLocks noGrp="1"/>
          </p:cNvSpPr>
          <p:nvPr>
            <p:ph type="title"/>
          </p:nvPr>
        </p:nvSpPr>
        <p:spPr/>
        <p:txBody>
          <a:bodyPr/>
          <a:lstStyle/>
          <a:p>
            <a:r>
              <a:rPr lang="en-US" dirty="0"/>
              <a:t>Correlation</a:t>
            </a:r>
          </a:p>
        </p:txBody>
      </p:sp>
      <p:pic>
        <p:nvPicPr>
          <p:cNvPr id="5" name="Content Placeholder 4">
            <a:extLst>
              <a:ext uri="{FF2B5EF4-FFF2-40B4-BE49-F238E27FC236}">
                <a16:creationId xmlns:a16="http://schemas.microsoft.com/office/drawing/2014/main" id="{87CCF5E9-E3D3-E672-638B-9FCFCB85E087}"/>
              </a:ext>
            </a:extLst>
          </p:cNvPr>
          <p:cNvPicPr>
            <a:picLocks noGrp="1" noChangeAspect="1"/>
          </p:cNvPicPr>
          <p:nvPr>
            <p:ph idx="1"/>
          </p:nvPr>
        </p:nvPicPr>
        <p:blipFill>
          <a:blip r:embed="rId2"/>
          <a:stretch>
            <a:fillRect/>
          </a:stretch>
        </p:blipFill>
        <p:spPr>
          <a:xfrm>
            <a:off x="5387731" y="0"/>
            <a:ext cx="5482198" cy="2597693"/>
          </a:xfrm>
        </p:spPr>
      </p:pic>
      <p:sp>
        <p:nvSpPr>
          <p:cNvPr id="6" name="TextBox 5">
            <a:extLst>
              <a:ext uri="{FF2B5EF4-FFF2-40B4-BE49-F238E27FC236}">
                <a16:creationId xmlns:a16="http://schemas.microsoft.com/office/drawing/2014/main" id="{DA4E7FE8-DC94-5EE6-5CAA-63A4BDC30154}"/>
              </a:ext>
            </a:extLst>
          </p:cNvPr>
          <p:cNvSpPr txBox="1"/>
          <p:nvPr/>
        </p:nvSpPr>
        <p:spPr>
          <a:xfrm>
            <a:off x="5791666" y="2597693"/>
            <a:ext cx="6400334" cy="369332"/>
          </a:xfrm>
          <a:prstGeom prst="rect">
            <a:avLst/>
          </a:prstGeom>
          <a:noFill/>
        </p:spPr>
        <p:txBody>
          <a:bodyPr wrap="square" rtlCol="0">
            <a:spAutoFit/>
          </a:bodyPr>
          <a:lstStyle/>
          <a:p>
            <a:r>
              <a:rPr lang="en-US" dirty="0"/>
              <a:t>TOP 10 Correlation for non-defaulters</a:t>
            </a:r>
          </a:p>
        </p:txBody>
      </p:sp>
      <p:pic>
        <p:nvPicPr>
          <p:cNvPr id="8" name="Picture 7">
            <a:extLst>
              <a:ext uri="{FF2B5EF4-FFF2-40B4-BE49-F238E27FC236}">
                <a16:creationId xmlns:a16="http://schemas.microsoft.com/office/drawing/2014/main" id="{5FC18B4D-D3DB-6C16-35AE-1DF6105A388D}"/>
              </a:ext>
            </a:extLst>
          </p:cNvPr>
          <p:cNvPicPr>
            <a:picLocks noChangeAspect="1"/>
          </p:cNvPicPr>
          <p:nvPr/>
        </p:nvPicPr>
        <p:blipFill>
          <a:blip r:embed="rId3"/>
          <a:stretch>
            <a:fillRect/>
          </a:stretch>
        </p:blipFill>
        <p:spPr>
          <a:xfrm>
            <a:off x="5387731" y="2919047"/>
            <a:ext cx="5956540" cy="2822456"/>
          </a:xfrm>
          <a:prstGeom prst="rect">
            <a:avLst/>
          </a:prstGeom>
        </p:spPr>
      </p:pic>
      <p:sp>
        <p:nvSpPr>
          <p:cNvPr id="9" name="TextBox 8">
            <a:extLst>
              <a:ext uri="{FF2B5EF4-FFF2-40B4-BE49-F238E27FC236}">
                <a16:creationId xmlns:a16="http://schemas.microsoft.com/office/drawing/2014/main" id="{F0115A37-2DCD-247F-DDD8-DA69A10B3A07}"/>
              </a:ext>
            </a:extLst>
          </p:cNvPr>
          <p:cNvSpPr txBox="1"/>
          <p:nvPr/>
        </p:nvSpPr>
        <p:spPr>
          <a:xfrm>
            <a:off x="5791666" y="5741503"/>
            <a:ext cx="3703771" cy="646331"/>
          </a:xfrm>
          <a:prstGeom prst="rect">
            <a:avLst/>
          </a:prstGeom>
          <a:noFill/>
        </p:spPr>
        <p:txBody>
          <a:bodyPr wrap="none" rtlCol="0">
            <a:spAutoFit/>
          </a:bodyPr>
          <a:lstStyle/>
          <a:p>
            <a:r>
              <a:rPr lang="en-US" dirty="0"/>
              <a:t>TOP 10 Correlation for defaulters</a:t>
            </a:r>
          </a:p>
          <a:p>
            <a:endParaRPr lang="en-US" dirty="0"/>
          </a:p>
        </p:txBody>
      </p:sp>
    </p:spTree>
    <p:extLst>
      <p:ext uri="{BB962C8B-B14F-4D97-AF65-F5344CB8AC3E}">
        <p14:creationId xmlns:p14="http://schemas.microsoft.com/office/powerpoint/2010/main" val="1807680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5CEFB-D19B-7EA4-B0F2-7DFC461F106F}"/>
              </a:ext>
            </a:extLst>
          </p:cNvPr>
          <p:cNvSpPr>
            <a:spLocks noGrp="1"/>
          </p:cNvSpPr>
          <p:nvPr>
            <p:ph type="title"/>
          </p:nvPr>
        </p:nvSpPr>
        <p:spPr/>
        <p:txBody>
          <a:bodyPr/>
          <a:lstStyle/>
          <a:p>
            <a:r>
              <a:rPr lang="en-US" dirty="0"/>
              <a:t>Pre-App</a:t>
            </a:r>
            <a:br>
              <a:rPr lang="en-US" dirty="0"/>
            </a:br>
            <a:r>
              <a:rPr lang="en-US" dirty="0"/>
              <a:t>Analysis</a:t>
            </a:r>
          </a:p>
        </p:txBody>
      </p:sp>
      <p:pic>
        <p:nvPicPr>
          <p:cNvPr id="5" name="Content Placeholder 4">
            <a:extLst>
              <a:ext uri="{FF2B5EF4-FFF2-40B4-BE49-F238E27FC236}">
                <a16:creationId xmlns:a16="http://schemas.microsoft.com/office/drawing/2014/main" id="{93C81D92-B927-95C8-4468-E2525AAEC3E1}"/>
              </a:ext>
            </a:extLst>
          </p:cNvPr>
          <p:cNvPicPr>
            <a:picLocks noGrp="1" noChangeAspect="1"/>
          </p:cNvPicPr>
          <p:nvPr>
            <p:ph idx="1"/>
          </p:nvPr>
        </p:nvPicPr>
        <p:blipFill>
          <a:blip r:embed="rId2"/>
          <a:stretch>
            <a:fillRect/>
          </a:stretch>
        </p:blipFill>
        <p:spPr>
          <a:xfrm>
            <a:off x="4637453" y="1570166"/>
            <a:ext cx="6941640" cy="4267925"/>
          </a:xfrm>
        </p:spPr>
      </p:pic>
    </p:spTree>
    <p:extLst>
      <p:ext uri="{BB962C8B-B14F-4D97-AF65-F5344CB8AC3E}">
        <p14:creationId xmlns:p14="http://schemas.microsoft.com/office/powerpoint/2010/main" val="3444565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80CB-6F3D-2508-2C7F-C194C433079B}"/>
              </a:ext>
            </a:extLst>
          </p:cNvPr>
          <p:cNvSpPr>
            <a:spLocks noGrp="1"/>
          </p:cNvSpPr>
          <p:nvPr>
            <p:ph type="title"/>
          </p:nvPr>
        </p:nvSpPr>
        <p:spPr/>
        <p:txBody>
          <a:bodyPr/>
          <a:lstStyle/>
          <a:p>
            <a:r>
              <a:rPr lang="en-US" dirty="0"/>
              <a:t>Pre-App</a:t>
            </a:r>
            <a:br>
              <a:rPr lang="en-US" dirty="0"/>
            </a:br>
            <a:r>
              <a:rPr lang="en-US" dirty="0"/>
              <a:t>Analysis</a:t>
            </a:r>
          </a:p>
        </p:txBody>
      </p:sp>
      <p:pic>
        <p:nvPicPr>
          <p:cNvPr id="5" name="Content Placeholder 4">
            <a:extLst>
              <a:ext uri="{FF2B5EF4-FFF2-40B4-BE49-F238E27FC236}">
                <a16:creationId xmlns:a16="http://schemas.microsoft.com/office/drawing/2014/main" id="{0EF19D9C-301B-F72F-9696-D459CDC20760}"/>
              </a:ext>
            </a:extLst>
          </p:cNvPr>
          <p:cNvPicPr>
            <a:picLocks noGrp="1" noChangeAspect="1"/>
          </p:cNvPicPr>
          <p:nvPr>
            <p:ph idx="1"/>
          </p:nvPr>
        </p:nvPicPr>
        <p:blipFill>
          <a:blip r:embed="rId2"/>
          <a:stretch>
            <a:fillRect/>
          </a:stretch>
        </p:blipFill>
        <p:spPr>
          <a:xfrm>
            <a:off x="4478578" y="1583585"/>
            <a:ext cx="7713422" cy="3690830"/>
          </a:xfrm>
        </p:spPr>
      </p:pic>
    </p:spTree>
    <p:extLst>
      <p:ext uri="{BB962C8B-B14F-4D97-AF65-F5344CB8AC3E}">
        <p14:creationId xmlns:p14="http://schemas.microsoft.com/office/powerpoint/2010/main" val="1802866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9762F-71A0-BC7A-312F-7FF2E9AE3484}"/>
              </a:ext>
            </a:extLst>
          </p:cNvPr>
          <p:cNvSpPr>
            <a:spLocks noGrp="1"/>
          </p:cNvSpPr>
          <p:nvPr>
            <p:ph type="title"/>
          </p:nvPr>
        </p:nvSpPr>
        <p:spPr/>
        <p:txBody>
          <a:bodyPr/>
          <a:lstStyle/>
          <a:p>
            <a:r>
              <a:rPr lang="en-US" dirty="0"/>
              <a:t>Pre-App</a:t>
            </a:r>
            <a:br>
              <a:rPr lang="en-US" dirty="0"/>
            </a:br>
            <a:r>
              <a:rPr lang="en-US" dirty="0"/>
              <a:t>Analysis</a:t>
            </a:r>
          </a:p>
        </p:txBody>
      </p:sp>
      <p:pic>
        <p:nvPicPr>
          <p:cNvPr id="5" name="Content Placeholder 4">
            <a:extLst>
              <a:ext uri="{FF2B5EF4-FFF2-40B4-BE49-F238E27FC236}">
                <a16:creationId xmlns:a16="http://schemas.microsoft.com/office/drawing/2014/main" id="{1D311A9C-623C-3975-A691-377B424BAB85}"/>
              </a:ext>
            </a:extLst>
          </p:cNvPr>
          <p:cNvPicPr>
            <a:picLocks noGrp="1" noChangeAspect="1"/>
          </p:cNvPicPr>
          <p:nvPr>
            <p:ph idx="1"/>
          </p:nvPr>
        </p:nvPicPr>
        <p:blipFill>
          <a:blip r:embed="rId2"/>
          <a:stretch>
            <a:fillRect/>
          </a:stretch>
        </p:blipFill>
        <p:spPr>
          <a:xfrm>
            <a:off x="4487676" y="1512368"/>
            <a:ext cx="7690358" cy="4032647"/>
          </a:xfrm>
        </p:spPr>
      </p:pic>
    </p:spTree>
    <p:extLst>
      <p:ext uri="{BB962C8B-B14F-4D97-AF65-F5344CB8AC3E}">
        <p14:creationId xmlns:p14="http://schemas.microsoft.com/office/powerpoint/2010/main" val="3048559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8948C-CD1B-D681-1314-5E754D1DE9ED}"/>
              </a:ext>
            </a:extLst>
          </p:cNvPr>
          <p:cNvSpPr>
            <a:spLocks noGrp="1"/>
          </p:cNvSpPr>
          <p:nvPr>
            <p:ph type="title"/>
          </p:nvPr>
        </p:nvSpPr>
        <p:spPr/>
        <p:txBody>
          <a:bodyPr>
            <a:normAutofit/>
          </a:bodyPr>
          <a:lstStyle/>
          <a:p>
            <a:r>
              <a:rPr lang="en-US" dirty="0"/>
              <a:t>Merging </a:t>
            </a:r>
          </a:p>
        </p:txBody>
      </p:sp>
      <p:sp>
        <p:nvSpPr>
          <p:cNvPr id="3" name="Content Placeholder 2">
            <a:extLst>
              <a:ext uri="{FF2B5EF4-FFF2-40B4-BE49-F238E27FC236}">
                <a16:creationId xmlns:a16="http://schemas.microsoft.com/office/drawing/2014/main" id="{02EDB58D-A318-078A-BAA2-0931348A28C5}"/>
              </a:ext>
            </a:extLst>
          </p:cNvPr>
          <p:cNvSpPr>
            <a:spLocks noGrp="1"/>
          </p:cNvSpPr>
          <p:nvPr>
            <p:ph idx="1"/>
          </p:nvPr>
        </p:nvSpPr>
        <p:spPr>
          <a:xfrm>
            <a:off x="5118447" y="803186"/>
            <a:ext cx="5901245" cy="5304537"/>
          </a:xfrm>
        </p:spPr>
        <p:txBody>
          <a:bodyPr/>
          <a:lstStyle/>
          <a:p>
            <a:r>
              <a:rPr lang="en-IN" b="1" dirty="0"/>
              <a:t>Merging the files previous application and new application and examining the data.</a:t>
            </a:r>
          </a:p>
          <a:p>
            <a:r>
              <a:rPr lang="en-IN" b="1" dirty="0"/>
              <a:t>Inspecting and treatment of null-values.</a:t>
            </a:r>
          </a:p>
          <a:p>
            <a:r>
              <a:rPr lang="en-IN" b="1" dirty="0"/>
              <a:t>Naming the file Target Clientele.</a:t>
            </a:r>
          </a:p>
          <a:p>
            <a:endParaRPr lang="en-IN" b="1" dirty="0"/>
          </a:p>
          <a:p>
            <a:endParaRPr lang="en-US" dirty="0"/>
          </a:p>
        </p:txBody>
      </p:sp>
    </p:spTree>
    <p:extLst>
      <p:ext uri="{BB962C8B-B14F-4D97-AF65-F5344CB8AC3E}">
        <p14:creationId xmlns:p14="http://schemas.microsoft.com/office/powerpoint/2010/main" val="3902819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D3645-6C06-D995-49C6-562F2E8263FA}"/>
              </a:ext>
            </a:extLst>
          </p:cNvPr>
          <p:cNvSpPr>
            <a:spLocks noGrp="1"/>
          </p:cNvSpPr>
          <p:nvPr>
            <p:ph type="title"/>
          </p:nvPr>
        </p:nvSpPr>
        <p:spPr/>
        <p:txBody>
          <a:bodyPr/>
          <a:lstStyle/>
          <a:p>
            <a:r>
              <a:rPr lang="en-US" dirty="0"/>
              <a:t>Information on the dataset.</a:t>
            </a:r>
          </a:p>
        </p:txBody>
      </p:sp>
      <p:sp>
        <p:nvSpPr>
          <p:cNvPr id="3" name="Content Placeholder 2">
            <a:extLst>
              <a:ext uri="{FF2B5EF4-FFF2-40B4-BE49-F238E27FC236}">
                <a16:creationId xmlns:a16="http://schemas.microsoft.com/office/drawing/2014/main" id="{2ADACB10-E22C-A40F-1FF5-AAC61EDCBFB9}"/>
              </a:ext>
            </a:extLst>
          </p:cNvPr>
          <p:cNvSpPr>
            <a:spLocks noGrp="1"/>
          </p:cNvSpPr>
          <p:nvPr>
            <p:ph idx="1"/>
          </p:nvPr>
        </p:nvSpPr>
        <p:spPr/>
        <p:txBody>
          <a:bodyPr/>
          <a:lstStyle/>
          <a:p>
            <a:r>
              <a:rPr lang="en-IN" dirty="0"/>
              <a:t>The data frame given  contains the information about the loan application at the time of applying for the loan and the application’s result i.e. Approved or Rejected</a:t>
            </a:r>
          </a:p>
          <a:p>
            <a:r>
              <a:rPr lang="en-IN" dirty="0"/>
              <a:t>Any previous application submitted by the client and its result.</a:t>
            </a:r>
          </a:p>
          <a:p>
            <a:r>
              <a:rPr lang="en-IN" dirty="0"/>
              <a:t>The dataset contains two scenarios that client had payment difficulties. This includes the defaulters on the loan as well as the clients who made late payments on the loan. The other scenario is of the clients who made timely payments as well as squared off their loans.</a:t>
            </a:r>
            <a:br>
              <a:rPr lang="en-IN" dirty="0"/>
            </a:br>
            <a:endParaRPr lang="en-IN" dirty="0"/>
          </a:p>
          <a:p>
            <a:endParaRPr lang="en-US" dirty="0"/>
          </a:p>
        </p:txBody>
      </p:sp>
    </p:spTree>
    <p:extLst>
      <p:ext uri="{BB962C8B-B14F-4D97-AF65-F5344CB8AC3E}">
        <p14:creationId xmlns:p14="http://schemas.microsoft.com/office/powerpoint/2010/main" val="3780293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9EA50-1109-18A9-5CA1-657449E1D290}"/>
              </a:ext>
            </a:extLst>
          </p:cNvPr>
          <p:cNvSpPr>
            <a:spLocks noGrp="1"/>
          </p:cNvSpPr>
          <p:nvPr>
            <p:ph type="title"/>
          </p:nvPr>
        </p:nvSpPr>
        <p:spPr/>
        <p:txBody>
          <a:bodyPr/>
          <a:lstStyle/>
          <a:p>
            <a:r>
              <a:rPr lang="en-US" dirty="0" err="1"/>
              <a:t>Target_Clientele</a:t>
            </a:r>
            <a:endParaRPr lang="en-US" dirty="0"/>
          </a:p>
        </p:txBody>
      </p:sp>
      <p:pic>
        <p:nvPicPr>
          <p:cNvPr id="5" name="Content Placeholder 4">
            <a:extLst>
              <a:ext uri="{FF2B5EF4-FFF2-40B4-BE49-F238E27FC236}">
                <a16:creationId xmlns:a16="http://schemas.microsoft.com/office/drawing/2014/main" id="{FE138014-6161-E372-1236-EC6029521A79}"/>
              </a:ext>
            </a:extLst>
          </p:cNvPr>
          <p:cNvPicPr>
            <a:picLocks noGrp="1" noChangeAspect="1"/>
          </p:cNvPicPr>
          <p:nvPr>
            <p:ph idx="1"/>
          </p:nvPr>
        </p:nvPicPr>
        <p:blipFill>
          <a:blip r:embed="rId2"/>
          <a:stretch>
            <a:fillRect/>
          </a:stretch>
        </p:blipFill>
        <p:spPr>
          <a:xfrm>
            <a:off x="5118100" y="1742655"/>
            <a:ext cx="6281738" cy="3369514"/>
          </a:xfrm>
        </p:spPr>
      </p:pic>
    </p:spTree>
    <p:extLst>
      <p:ext uri="{BB962C8B-B14F-4D97-AF65-F5344CB8AC3E}">
        <p14:creationId xmlns:p14="http://schemas.microsoft.com/office/powerpoint/2010/main" val="3472082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940D-0D9A-AE0F-B34C-167A2A8D7154}"/>
              </a:ext>
            </a:extLst>
          </p:cNvPr>
          <p:cNvSpPr>
            <a:spLocks noGrp="1"/>
          </p:cNvSpPr>
          <p:nvPr>
            <p:ph type="title"/>
          </p:nvPr>
        </p:nvSpPr>
        <p:spPr/>
        <p:txBody>
          <a:bodyPr/>
          <a:lstStyle/>
          <a:p>
            <a:r>
              <a:rPr lang="en-US" dirty="0" err="1"/>
              <a:t>Target_Clientele</a:t>
            </a:r>
            <a:endParaRPr lang="en-US" dirty="0"/>
          </a:p>
        </p:txBody>
      </p:sp>
      <p:pic>
        <p:nvPicPr>
          <p:cNvPr id="5" name="Content Placeholder 4">
            <a:extLst>
              <a:ext uri="{FF2B5EF4-FFF2-40B4-BE49-F238E27FC236}">
                <a16:creationId xmlns:a16="http://schemas.microsoft.com/office/drawing/2014/main" id="{E6658CC0-D94C-91A1-AE51-3D52C9B1D15C}"/>
              </a:ext>
            </a:extLst>
          </p:cNvPr>
          <p:cNvPicPr>
            <a:picLocks noGrp="1" noChangeAspect="1"/>
          </p:cNvPicPr>
          <p:nvPr>
            <p:ph idx="1"/>
          </p:nvPr>
        </p:nvPicPr>
        <p:blipFill>
          <a:blip r:embed="rId2"/>
          <a:stretch>
            <a:fillRect/>
          </a:stretch>
        </p:blipFill>
        <p:spPr>
          <a:xfrm>
            <a:off x="5118100" y="1742655"/>
            <a:ext cx="6281738" cy="3369514"/>
          </a:xfrm>
        </p:spPr>
      </p:pic>
    </p:spTree>
    <p:extLst>
      <p:ext uri="{BB962C8B-B14F-4D97-AF65-F5344CB8AC3E}">
        <p14:creationId xmlns:p14="http://schemas.microsoft.com/office/powerpoint/2010/main" val="557566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D5B6-3933-1570-BCE6-87387584E839}"/>
              </a:ext>
            </a:extLst>
          </p:cNvPr>
          <p:cNvSpPr>
            <a:spLocks noGrp="1"/>
          </p:cNvSpPr>
          <p:nvPr>
            <p:ph type="title"/>
          </p:nvPr>
        </p:nvSpPr>
        <p:spPr/>
        <p:txBody>
          <a:bodyPr/>
          <a:lstStyle/>
          <a:p>
            <a:r>
              <a:rPr lang="en-US" dirty="0"/>
              <a:t>Target Clientele</a:t>
            </a:r>
          </a:p>
        </p:txBody>
      </p:sp>
      <p:pic>
        <p:nvPicPr>
          <p:cNvPr id="5" name="Content Placeholder 4">
            <a:extLst>
              <a:ext uri="{FF2B5EF4-FFF2-40B4-BE49-F238E27FC236}">
                <a16:creationId xmlns:a16="http://schemas.microsoft.com/office/drawing/2014/main" id="{DAF5E692-0262-66E9-4AFF-A9F68DADE069}"/>
              </a:ext>
            </a:extLst>
          </p:cNvPr>
          <p:cNvPicPr>
            <a:picLocks noGrp="1" noChangeAspect="1"/>
          </p:cNvPicPr>
          <p:nvPr>
            <p:ph idx="1"/>
          </p:nvPr>
        </p:nvPicPr>
        <p:blipFill>
          <a:blip r:embed="rId2"/>
          <a:stretch>
            <a:fillRect/>
          </a:stretch>
        </p:blipFill>
        <p:spPr>
          <a:xfrm>
            <a:off x="4480027" y="1055077"/>
            <a:ext cx="7656311" cy="4806461"/>
          </a:xfrm>
        </p:spPr>
      </p:pic>
    </p:spTree>
    <p:extLst>
      <p:ext uri="{BB962C8B-B14F-4D97-AF65-F5344CB8AC3E}">
        <p14:creationId xmlns:p14="http://schemas.microsoft.com/office/powerpoint/2010/main" val="755009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C740-F435-A401-C8A0-556DA995319F}"/>
              </a:ext>
            </a:extLst>
          </p:cNvPr>
          <p:cNvSpPr>
            <a:spLocks noGrp="1"/>
          </p:cNvSpPr>
          <p:nvPr>
            <p:ph type="title"/>
          </p:nvPr>
        </p:nvSpPr>
        <p:spPr/>
        <p:txBody>
          <a:bodyPr/>
          <a:lstStyle/>
          <a:p>
            <a:r>
              <a:rPr lang="en-US" dirty="0"/>
              <a:t>Thankyou.</a:t>
            </a:r>
          </a:p>
        </p:txBody>
      </p:sp>
      <p:sp>
        <p:nvSpPr>
          <p:cNvPr id="3" name="Content Placeholder 2">
            <a:extLst>
              <a:ext uri="{FF2B5EF4-FFF2-40B4-BE49-F238E27FC236}">
                <a16:creationId xmlns:a16="http://schemas.microsoft.com/office/drawing/2014/main" id="{3E2D7898-BC53-7068-FC46-AD64563BD37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34844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F080-DCBE-8DDF-0A3F-788BBE5698C8}"/>
              </a:ext>
            </a:extLst>
          </p:cNvPr>
          <p:cNvSpPr>
            <a:spLocks noGrp="1"/>
          </p:cNvSpPr>
          <p:nvPr>
            <p:ph type="title"/>
          </p:nvPr>
        </p:nvSpPr>
        <p:spPr/>
        <p:txBody>
          <a:bodyPr/>
          <a:lstStyle/>
          <a:p>
            <a:r>
              <a:rPr lang="en-US" dirty="0"/>
              <a:t>Decisions by the client/bank</a:t>
            </a:r>
          </a:p>
        </p:txBody>
      </p:sp>
      <p:sp>
        <p:nvSpPr>
          <p:cNvPr id="3" name="Content Placeholder 2">
            <a:extLst>
              <a:ext uri="{FF2B5EF4-FFF2-40B4-BE49-F238E27FC236}">
                <a16:creationId xmlns:a16="http://schemas.microsoft.com/office/drawing/2014/main" id="{4C73E795-BD8C-B9BF-AF63-F37D91379CFC}"/>
              </a:ext>
            </a:extLst>
          </p:cNvPr>
          <p:cNvSpPr>
            <a:spLocks noGrp="1"/>
          </p:cNvSpPr>
          <p:nvPr>
            <p:ph idx="1"/>
          </p:nvPr>
        </p:nvSpPr>
        <p:spPr/>
        <p:txBody>
          <a:bodyPr/>
          <a:lstStyle/>
          <a:p>
            <a:r>
              <a:rPr lang="en-IN" b="1" dirty="0"/>
              <a:t>Approved:</a:t>
            </a:r>
            <a:r>
              <a:rPr lang="en-IN" dirty="0"/>
              <a:t> The Bank has approved loan Application.</a:t>
            </a:r>
          </a:p>
          <a:p>
            <a:r>
              <a:rPr lang="en-IN" b="1" dirty="0"/>
              <a:t>Cancelled: </a:t>
            </a:r>
            <a:r>
              <a:rPr lang="en-IN" dirty="0"/>
              <a:t>The client cancelled the application sometime during approval. </a:t>
            </a:r>
          </a:p>
          <a:p>
            <a:r>
              <a:rPr lang="en-IN" b="1" dirty="0"/>
              <a:t>Refused:</a:t>
            </a:r>
            <a:r>
              <a:rPr lang="en-IN" dirty="0"/>
              <a:t> The Bank rejected the loan.</a:t>
            </a:r>
          </a:p>
          <a:p>
            <a:r>
              <a:rPr lang="en-IN" b="1" dirty="0"/>
              <a:t>Unused offer: </a:t>
            </a:r>
            <a:r>
              <a:rPr lang="en-IN" dirty="0"/>
              <a:t> Loan has been cancelled by the client but on different stages of the process.</a:t>
            </a:r>
          </a:p>
          <a:p>
            <a:pPr marL="0" indent="0">
              <a:buNone/>
            </a:pPr>
            <a:br>
              <a:rPr lang="en-IN" dirty="0"/>
            </a:br>
            <a:endParaRPr lang="en-US" dirty="0"/>
          </a:p>
        </p:txBody>
      </p:sp>
    </p:spTree>
    <p:extLst>
      <p:ext uri="{BB962C8B-B14F-4D97-AF65-F5344CB8AC3E}">
        <p14:creationId xmlns:p14="http://schemas.microsoft.com/office/powerpoint/2010/main" val="2871030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1FFA2-3263-8F4D-4716-5458A16DB001}"/>
              </a:ext>
            </a:extLst>
          </p:cNvPr>
          <p:cNvSpPr>
            <a:spLocks noGrp="1"/>
          </p:cNvSpPr>
          <p:nvPr>
            <p:ph type="title"/>
          </p:nvPr>
        </p:nvSpPr>
        <p:spPr/>
        <p:txBody>
          <a:bodyPr/>
          <a:lstStyle/>
          <a:p>
            <a:r>
              <a:rPr lang="en-US" dirty="0"/>
              <a:t>EDA Objective</a:t>
            </a:r>
          </a:p>
        </p:txBody>
      </p:sp>
      <p:sp>
        <p:nvSpPr>
          <p:cNvPr id="3" name="Content Placeholder 2">
            <a:extLst>
              <a:ext uri="{FF2B5EF4-FFF2-40B4-BE49-F238E27FC236}">
                <a16:creationId xmlns:a16="http://schemas.microsoft.com/office/drawing/2014/main" id="{3E2675D1-62F9-FD45-1C7C-97966D30EB79}"/>
              </a:ext>
            </a:extLst>
          </p:cNvPr>
          <p:cNvSpPr>
            <a:spLocks noGrp="1"/>
          </p:cNvSpPr>
          <p:nvPr>
            <p:ph idx="1"/>
          </p:nvPr>
        </p:nvSpPr>
        <p:spPr/>
        <p:txBody>
          <a:bodyPr/>
          <a:lstStyle/>
          <a:p>
            <a:r>
              <a:rPr lang="en-IN" dirty="0"/>
              <a:t>Identify patterns which indicate if a client has difficulty paying their instalments which may be used for taking actions such as denying the loan, reducing the amount of loan etc.</a:t>
            </a:r>
          </a:p>
          <a:p>
            <a:r>
              <a:rPr lang="en-IN" dirty="0"/>
              <a:t>Understanding the reasons or factors behind the defaulting on NPA’s for a bank.</a:t>
            </a:r>
          </a:p>
          <a:p>
            <a:r>
              <a:rPr lang="en-IN" dirty="0"/>
              <a:t>Utilising the insights drawn from this study to improve risk management and lending powers of the bank.</a:t>
            </a:r>
            <a:endParaRPr lang="en-US" dirty="0"/>
          </a:p>
        </p:txBody>
      </p:sp>
    </p:spTree>
    <p:extLst>
      <p:ext uri="{BB962C8B-B14F-4D97-AF65-F5344CB8AC3E}">
        <p14:creationId xmlns:p14="http://schemas.microsoft.com/office/powerpoint/2010/main" val="409990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71B96-2AA5-D2F0-7285-923D3CC07F47}"/>
              </a:ext>
            </a:extLst>
          </p:cNvPr>
          <p:cNvSpPr>
            <a:spLocks noGrp="1"/>
          </p:cNvSpPr>
          <p:nvPr>
            <p:ph type="title"/>
          </p:nvPr>
        </p:nvSpPr>
        <p:spPr/>
        <p:txBody>
          <a:bodyPr/>
          <a:lstStyle/>
          <a:p>
            <a:r>
              <a:rPr lang="en-US" dirty="0"/>
              <a:t>Understanding the data</a:t>
            </a:r>
          </a:p>
        </p:txBody>
      </p:sp>
      <p:sp>
        <p:nvSpPr>
          <p:cNvPr id="3" name="Content Placeholder 2">
            <a:extLst>
              <a:ext uri="{FF2B5EF4-FFF2-40B4-BE49-F238E27FC236}">
                <a16:creationId xmlns:a16="http://schemas.microsoft.com/office/drawing/2014/main" id="{58494307-2E34-062D-BA25-B80E6B72E89A}"/>
              </a:ext>
            </a:extLst>
          </p:cNvPr>
          <p:cNvSpPr>
            <a:spLocks noGrp="1"/>
          </p:cNvSpPr>
          <p:nvPr>
            <p:ph idx="1"/>
          </p:nvPr>
        </p:nvSpPr>
        <p:spPr>
          <a:xfrm>
            <a:off x="5118447" y="803186"/>
            <a:ext cx="6281873" cy="2520605"/>
          </a:xfrm>
        </p:spPr>
        <p:txBody>
          <a:bodyPr>
            <a:normAutofit fontScale="85000" lnSpcReduction="10000"/>
          </a:bodyPr>
          <a:lstStyle/>
          <a:p>
            <a:r>
              <a:rPr lang="en-US" dirty="0"/>
              <a:t>First and foremost step in analysis is to check for missing values.</a:t>
            </a:r>
          </a:p>
          <a:p>
            <a:r>
              <a:rPr lang="en-US" dirty="0"/>
              <a:t>In our data there were a number of columns(122 to be precise) and some what 40 columns had null entries present in them.</a:t>
            </a:r>
          </a:p>
          <a:p>
            <a:r>
              <a:rPr lang="en-US" dirty="0"/>
              <a:t>Now these null-entries after being calculated were found to be &gt;40% for these 40 columns.</a:t>
            </a:r>
          </a:p>
          <a:p>
            <a:r>
              <a:rPr lang="en-US" dirty="0"/>
              <a:t>Hence a decision was taken to drop these columns as they were insignificant for our analysis.</a:t>
            </a:r>
          </a:p>
        </p:txBody>
      </p:sp>
      <p:pic>
        <p:nvPicPr>
          <p:cNvPr id="5" name="Picture 4">
            <a:extLst>
              <a:ext uri="{FF2B5EF4-FFF2-40B4-BE49-F238E27FC236}">
                <a16:creationId xmlns:a16="http://schemas.microsoft.com/office/drawing/2014/main" id="{4DAE5AA3-EAFA-F4DF-4A1C-FA123226B6EB}"/>
              </a:ext>
            </a:extLst>
          </p:cNvPr>
          <p:cNvPicPr>
            <a:picLocks noChangeAspect="1"/>
          </p:cNvPicPr>
          <p:nvPr/>
        </p:nvPicPr>
        <p:blipFill>
          <a:blip r:embed="rId2"/>
          <a:stretch>
            <a:fillRect/>
          </a:stretch>
        </p:blipFill>
        <p:spPr>
          <a:xfrm>
            <a:off x="7147932" y="3323791"/>
            <a:ext cx="3624146" cy="3188522"/>
          </a:xfrm>
          <a:prstGeom prst="rect">
            <a:avLst/>
          </a:prstGeom>
        </p:spPr>
      </p:pic>
    </p:spTree>
    <p:extLst>
      <p:ext uri="{BB962C8B-B14F-4D97-AF65-F5344CB8AC3E}">
        <p14:creationId xmlns:p14="http://schemas.microsoft.com/office/powerpoint/2010/main" val="3549238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3DE17-0024-F796-18AA-AB9EFE94728E}"/>
              </a:ext>
            </a:extLst>
          </p:cNvPr>
          <p:cNvSpPr>
            <a:spLocks noGrp="1"/>
          </p:cNvSpPr>
          <p:nvPr>
            <p:ph type="title"/>
          </p:nvPr>
        </p:nvSpPr>
        <p:spPr/>
        <p:txBody>
          <a:bodyPr/>
          <a:lstStyle/>
          <a:p>
            <a:r>
              <a:rPr lang="en-US" dirty="0"/>
              <a:t>Imputation for remaining null value columns</a:t>
            </a:r>
          </a:p>
        </p:txBody>
      </p:sp>
      <p:sp>
        <p:nvSpPr>
          <p:cNvPr id="3" name="Content Placeholder 2">
            <a:extLst>
              <a:ext uri="{FF2B5EF4-FFF2-40B4-BE49-F238E27FC236}">
                <a16:creationId xmlns:a16="http://schemas.microsoft.com/office/drawing/2014/main" id="{713568CC-54AE-386A-8D1F-F5CB47795414}"/>
              </a:ext>
            </a:extLst>
          </p:cNvPr>
          <p:cNvSpPr>
            <a:spLocks noGrp="1"/>
          </p:cNvSpPr>
          <p:nvPr>
            <p:ph idx="1"/>
          </p:nvPr>
        </p:nvSpPr>
        <p:spPr/>
        <p:txBody>
          <a:bodyPr/>
          <a:lstStyle/>
          <a:p>
            <a:r>
              <a:rPr lang="en-US" dirty="0"/>
              <a:t>Imputing the values is a quick and easy way to deal with null values in a column.</a:t>
            </a:r>
          </a:p>
          <a:p>
            <a:r>
              <a:rPr lang="en-US" dirty="0"/>
              <a:t>We have performed 2 types of imputation: 		1. With median for columns with outliers.		2. With mean for columns without outliers.</a:t>
            </a:r>
          </a:p>
        </p:txBody>
      </p:sp>
    </p:spTree>
    <p:extLst>
      <p:ext uri="{BB962C8B-B14F-4D97-AF65-F5344CB8AC3E}">
        <p14:creationId xmlns:p14="http://schemas.microsoft.com/office/powerpoint/2010/main" val="1746142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C1EF8-1E01-6347-B49D-90977E529783}"/>
              </a:ext>
            </a:extLst>
          </p:cNvPr>
          <p:cNvSpPr>
            <a:spLocks noGrp="1"/>
          </p:cNvSpPr>
          <p:nvPr>
            <p:ph type="title"/>
          </p:nvPr>
        </p:nvSpPr>
        <p:spPr/>
        <p:txBody>
          <a:bodyPr/>
          <a:lstStyle/>
          <a:p>
            <a:r>
              <a:rPr lang="en-US" dirty="0"/>
              <a:t>Column with outliers</a:t>
            </a:r>
          </a:p>
        </p:txBody>
      </p:sp>
      <p:sp>
        <p:nvSpPr>
          <p:cNvPr id="3" name="Content Placeholder 2">
            <a:extLst>
              <a:ext uri="{FF2B5EF4-FFF2-40B4-BE49-F238E27FC236}">
                <a16:creationId xmlns:a16="http://schemas.microsoft.com/office/drawing/2014/main" id="{7261012F-C79C-148B-C7EF-2A3CDE54ACF7}"/>
              </a:ext>
            </a:extLst>
          </p:cNvPr>
          <p:cNvSpPr>
            <a:spLocks noGrp="1"/>
          </p:cNvSpPr>
          <p:nvPr>
            <p:ph idx="1"/>
          </p:nvPr>
        </p:nvSpPr>
        <p:spPr>
          <a:xfrm>
            <a:off x="5118447" y="803186"/>
            <a:ext cx="6281873" cy="2018073"/>
          </a:xfrm>
        </p:spPr>
        <p:txBody>
          <a:bodyPr>
            <a:normAutofit fontScale="92500" lnSpcReduction="20000"/>
          </a:bodyPr>
          <a:lstStyle/>
          <a:p>
            <a:r>
              <a:rPr lang="en-US" dirty="0"/>
              <a:t>A column named AMT_ANNUITY had outliers present.</a:t>
            </a:r>
          </a:p>
          <a:p>
            <a:r>
              <a:rPr lang="en-US" dirty="0"/>
              <a:t>We came to know about this using boxplot.</a:t>
            </a:r>
          </a:p>
          <a:p>
            <a:r>
              <a:rPr lang="en-US" dirty="0"/>
              <a:t>Thus we imputed it with the median values as the provide a more balanced approach when dealing with null values where a number of values are so high that taking a mean would further push them out.</a:t>
            </a:r>
          </a:p>
        </p:txBody>
      </p:sp>
      <p:pic>
        <p:nvPicPr>
          <p:cNvPr id="5" name="Picture 4">
            <a:extLst>
              <a:ext uri="{FF2B5EF4-FFF2-40B4-BE49-F238E27FC236}">
                <a16:creationId xmlns:a16="http://schemas.microsoft.com/office/drawing/2014/main" id="{D35625FB-6E1A-7FBF-3B19-AC5E4B83CED1}"/>
              </a:ext>
            </a:extLst>
          </p:cNvPr>
          <p:cNvPicPr>
            <a:picLocks noChangeAspect="1"/>
          </p:cNvPicPr>
          <p:nvPr/>
        </p:nvPicPr>
        <p:blipFill>
          <a:blip r:embed="rId2"/>
          <a:stretch>
            <a:fillRect/>
          </a:stretch>
        </p:blipFill>
        <p:spPr>
          <a:xfrm>
            <a:off x="5118447" y="3155795"/>
            <a:ext cx="6450118" cy="2703786"/>
          </a:xfrm>
          <a:prstGeom prst="rect">
            <a:avLst/>
          </a:prstGeom>
        </p:spPr>
      </p:pic>
    </p:spTree>
    <p:extLst>
      <p:ext uri="{BB962C8B-B14F-4D97-AF65-F5344CB8AC3E}">
        <p14:creationId xmlns:p14="http://schemas.microsoft.com/office/powerpoint/2010/main" val="3807489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35695-9EAB-2BAC-036C-A592ACFB32D5}"/>
              </a:ext>
            </a:extLst>
          </p:cNvPr>
          <p:cNvSpPr>
            <a:spLocks noGrp="1"/>
          </p:cNvSpPr>
          <p:nvPr>
            <p:ph type="title"/>
          </p:nvPr>
        </p:nvSpPr>
        <p:spPr/>
        <p:txBody>
          <a:bodyPr/>
          <a:lstStyle/>
          <a:p>
            <a:r>
              <a:rPr lang="en-US" dirty="0"/>
              <a:t>Column with outliers</a:t>
            </a:r>
          </a:p>
        </p:txBody>
      </p:sp>
      <p:pic>
        <p:nvPicPr>
          <p:cNvPr id="5" name="Content Placeholder 4">
            <a:extLst>
              <a:ext uri="{FF2B5EF4-FFF2-40B4-BE49-F238E27FC236}">
                <a16:creationId xmlns:a16="http://schemas.microsoft.com/office/drawing/2014/main" id="{C7A0249D-08B8-2491-73F3-4C3D69B1C6DC}"/>
              </a:ext>
            </a:extLst>
          </p:cNvPr>
          <p:cNvPicPr>
            <a:picLocks noGrp="1" noChangeAspect="1"/>
          </p:cNvPicPr>
          <p:nvPr>
            <p:ph idx="1"/>
          </p:nvPr>
        </p:nvPicPr>
        <p:blipFill>
          <a:blip r:embed="rId2"/>
          <a:stretch>
            <a:fillRect/>
          </a:stretch>
        </p:blipFill>
        <p:spPr>
          <a:xfrm>
            <a:off x="5118100" y="2497873"/>
            <a:ext cx="6281738" cy="2651773"/>
          </a:xfrm>
        </p:spPr>
      </p:pic>
      <p:sp>
        <p:nvSpPr>
          <p:cNvPr id="7" name="TextBox 6">
            <a:extLst>
              <a:ext uri="{FF2B5EF4-FFF2-40B4-BE49-F238E27FC236}">
                <a16:creationId xmlns:a16="http://schemas.microsoft.com/office/drawing/2014/main" id="{9182A87B-268A-D2BB-112D-814BD73936CE}"/>
              </a:ext>
            </a:extLst>
          </p:cNvPr>
          <p:cNvSpPr txBox="1"/>
          <p:nvPr/>
        </p:nvSpPr>
        <p:spPr>
          <a:xfrm>
            <a:off x="6434254" y="1260088"/>
            <a:ext cx="4526823" cy="646331"/>
          </a:xfrm>
          <a:prstGeom prst="rect">
            <a:avLst/>
          </a:prstGeom>
          <a:noFill/>
        </p:spPr>
        <p:txBody>
          <a:bodyPr wrap="square" rtlCol="0">
            <a:spAutoFit/>
          </a:bodyPr>
          <a:lstStyle/>
          <a:p>
            <a:r>
              <a:rPr lang="en-US" dirty="0"/>
              <a:t>Same for a column of family members where the max value reached out to 20</a:t>
            </a:r>
          </a:p>
        </p:txBody>
      </p:sp>
    </p:spTree>
    <p:extLst>
      <p:ext uri="{BB962C8B-B14F-4D97-AF65-F5344CB8AC3E}">
        <p14:creationId xmlns:p14="http://schemas.microsoft.com/office/powerpoint/2010/main" val="19928158"/>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emplate>Atlas</Template>
  <TotalTime>104</TotalTime>
  <Words>987</Words>
  <Application>Microsoft Macintosh PowerPoint</Application>
  <PresentationFormat>Widescreen</PresentationFormat>
  <Paragraphs>88</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Calibri Light</vt:lpstr>
      <vt:lpstr>Rockwell</vt:lpstr>
      <vt:lpstr>Wingdings</vt:lpstr>
      <vt:lpstr>Atlas</vt:lpstr>
      <vt:lpstr>EDA ANALYSIS</vt:lpstr>
      <vt:lpstr>Applying EDA in a real business scenario…</vt:lpstr>
      <vt:lpstr>Information on the dataset.</vt:lpstr>
      <vt:lpstr>Decisions by the client/bank</vt:lpstr>
      <vt:lpstr>EDA Objective</vt:lpstr>
      <vt:lpstr>Understanding the data</vt:lpstr>
      <vt:lpstr>Imputation for remaining null value columns</vt:lpstr>
      <vt:lpstr>Column with outliers</vt:lpstr>
      <vt:lpstr>Column with outliers</vt:lpstr>
      <vt:lpstr>Column without outliers</vt:lpstr>
      <vt:lpstr>Imbalance in the data</vt:lpstr>
      <vt:lpstr>Steps to analyse the imbalance in the data</vt:lpstr>
      <vt:lpstr>Univariate Analysis</vt:lpstr>
      <vt:lpstr>Univariate Analysis</vt:lpstr>
      <vt:lpstr>Univariate Analysis</vt:lpstr>
      <vt:lpstr>Univariate Analysis</vt:lpstr>
      <vt:lpstr>Univariate Analysis</vt:lpstr>
      <vt:lpstr>PowerPoint Presentation</vt:lpstr>
      <vt:lpstr>Univariate Analysis</vt:lpstr>
      <vt:lpstr>Bivariate Analysis</vt:lpstr>
      <vt:lpstr>Bivariate Analysis</vt:lpstr>
      <vt:lpstr>Bivariate Analysis</vt:lpstr>
      <vt:lpstr>Bivariate Analysis</vt:lpstr>
      <vt:lpstr>Bivariate Analysis</vt:lpstr>
      <vt:lpstr>Correlation</vt:lpstr>
      <vt:lpstr>Pre-App Analysis</vt:lpstr>
      <vt:lpstr>Pre-App Analysis</vt:lpstr>
      <vt:lpstr>Pre-App Analysis</vt:lpstr>
      <vt:lpstr>Merging </vt:lpstr>
      <vt:lpstr>Target_Clientele</vt:lpstr>
      <vt:lpstr>Target_Clientele</vt:lpstr>
      <vt:lpstr>Target Clientele</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ANALYSIS</dc:title>
  <dc:creator>Gaurang Sharma</dc:creator>
  <cp:lastModifiedBy>Gaurang Sharma</cp:lastModifiedBy>
  <cp:revision>2</cp:revision>
  <dcterms:created xsi:type="dcterms:W3CDTF">2022-05-31T14:00:01Z</dcterms:created>
  <dcterms:modified xsi:type="dcterms:W3CDTF">2022-05-31T15:44:25Z</dcterms:modified>
</cp:coreProperties>
</file>